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1151" r:id="rId2"/>
    <p:sldId id="1036" r:id="rId3"/>
    <p:sldId id="1037" r:id="rId4"/>
    <p:sldId id="1114" r:id="rId5"/>
    <p:sldId id="1038" r:id="rId6"/>
    <p:sldId id="1039" r:id="rId7"/>
    <p:sldId id="1049" r:id="rId8"/>
    <p:sldId id="1040" r:id="rId9"/>
    <p:sldId id="1024" r:id="rId10"/>
    <p:sldId id="1023" r:id="rId11"/>
    <p:sldId id="1121" r:id="rId12"/>
    <p:sldId id="1120" r:id="rId13"/>
    <p:sldId id="1156" r:id="rId14"/>
    <p:sldId id="1157" r:id="rId15"/>
    <p:sldId id="1158" r:id="rId16"/>
    <p:sldId id="1159" r:id="rId17"/>
    <p:sldId id="1030" r:id="rId18"/>
    <p:sldId id="1153" r:id="rId19"/>
    <p:sldId id="1155" r:id="rId20"/>
    <p:sldId id="1154" r:id="rId21"/>
    <p:sldId id="1163" r:id="rId22"/>
    <p:sldId id="1152" r:id="rId23"/>
    <p:sldId id="1165" r:id="rId24"/>
    <p:sldId id="1164" r:id="rId25"/>
    <p:sldId id="1029" r:id="rId26"/>
    <p:sldId id="1027" r:id="rId27"/>
    <p:sldId id="1028" r:id="rId28"/>
    <p:sldId id="1122" r:id="rId29"/>
    <p:sldId id="1074" r:id="rId30"/>
    <p:sldId id="1075" r:id="rId31"/>
    <p:sldId id="1076" r:id="rId32"/>
    <p:sldId id="1077" r:id="rId33"/>
    <p:sldId id="1078" r:id="rId34"/>
    <p:sldId id="1079" r:id="rId35"/>
    <p:sldId id="1080" r:id="rId36"/>
    <p:sldId id="1123" r:id="rId37"/>
    <p:sldId id="1081" r:id="rId38"/>
    <p:sldId id="1097" r:id="rId39"/>
    <p:sldId id="1082" r:id="rId40"/>
    <p:sldId id="1083" r:id="rId41"/>
    <p:sldId id="1084" r:id="rId42"/>
    <p:sldId id="1087" r:id="rId43"/>
    <p:sldId id="1088" r:id="rId44"/>
    <p:sldId id="1110" r:id="rId45"/>
    <p:sldId id="1142" r:id="rId46"/>
    <p:sldId id="1111" r:id="rId47"/>
    <p:sldId id="1150" r:id="rId48"/>
    <p:sldId id="1094" r:id="rId49"/>
    <p:sldId id="1095" r:id="rId50"/>
    <p:sldId id="1093" r:id="rId51"/>
    <p:sldId id="1091" r:id="rId52"/>
    <p:sldId id="1092" r:id="rId53"/>
    <p:sldId id="1051" r:id="rId54"/>
    <p:sldId id="1068" r:id="rId55"/>
    <p:sldId id="1106" r:id="rId56"/>
    <p:sldId id="1101" r:id="rId57"/>
    <p:sldId id="1057" r:id="rId58"/>
    <p:sldId id="1058" r:id="rId59"/>
    <p:sldId id="1059" r:id="rId60"/>
    <p:sldId id="1124" r:id="rId61"/>
    <p:sldId id="1161" r:id="rId62"/>
    <p:sldId id="1066" r:id="rId63"/>
    <p:sldId id="1063" r:id="rId64"/>
    <p:sldId id="1064" r:id="rId65"/>
    <p:sldId id="1116" r:id="rId66"/>
    <p:sldId id="1162" r:id="rId67"/>
    <p:sldId id="1126" r:id="rId68"/>
    <p:sldId id="1113" r:id="rId69"/>
  </p:sldIdLst>
  <p:sldSz cx="9144000" cy="5143500" type="screen16x9"/>
  <p:notesSz cx="6797675" cy="9926638"/>
  <p:defaultTextStyle>
    <a:defPPr>
      <a:defRPr lang="ru-RU"/>
    </a:defPPr>
    <a:lvl1pPr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1pPr>
    <a:lvl2pPr marL="404778" indent="-117465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2pPr>
    <a:lvl3pPr marL="812730" indent="-239692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3pPr>
    <a:lvl4pPr marL="1220683" indent="-360332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4pPr>
    <a:lvl5pPr marL="1627048" indent="-480971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5pPr>
    <a:lvl6pPr marL="2285802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6pPr>
    <a:lvl7pPr marL="2742963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7pPr>
    <a:lvl8pPr marL="3200123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8pPr>
    <a:lvl9pPr marL="3657284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CD"/>
    <a:srgbClr val="FFE28F"/>
    <a:srgbClr val="FF7C80"/>
    <a:srgbClr val="FF3300"/>
    <a:srgbClr val="000066"/>
    <a:srgbClr val="FFFF99"/>
    <a:srgbClr val="FF0066"/>
    <a:srgbClr val="FABB00"/>
    <a:srgbClr val="99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6482" autoAdjust="0"/>
  </p:normalViewPr>
  <p:slideViewPr>
    <p:cSldViewPr snapToGrid="0">
      <p:cViewPr>
        <p:scale>
          <a:sx n="70" d="100"/>
          <a:sy n="70" d="100"/>
        </p:scale>
        <p:origin x="-1350" y="-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" Type="http://schemas.openxmlformats.org/officeDocument/2006/relationships/slide" Target="slides/slide6.xml" /><Relationship Id="rId71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viewProps" Target="viewProp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F2546B-45A3-4173-A1C0-31D5D4B19B27}" type="datetimeFigureOut">
              <a:rPr lang="ru-RU"/>
              <a:pPr>
                <a:defRPr/>
              </a:pPr>
              <a:t>16.08.2023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6D434-97D1-4B5C-BD25-8D56E2D579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4778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2730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0683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27048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375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50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25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00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CF5D5-9F24-47CA-8770-CB47B27CC452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71" y="1598155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2914994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14884" indent="0" algn="ctr">
              <a:buNone/>
              <a:defRPr/>
            </a:lvl2pPr>
            <a:lvl3pPr marL="429770" indent="0" algn="ctr">
              <a:buNone/>
              <a:defRPr/>
            </a:lvl3pPr>
            <a:lvl4pPr marL="644654" indent="0" algn="ctr">
              <a:buNone/>
              <a:defRPr/>
            </a:lvl4pPr>
            <a:lvl5pPr marL="859539" indent="0" algn="ctr">
              <a:buNone/>
              <a:defRPr/>
            </a:lvl5pPr>
            <a:lvl6pPr marL="1074425" indent="0" algn="ctr">
              <a:buNone/>
              <a:defRPr/>
            </a:lvl6pPr>
            <a:lvl7pPr marL="1289309" indent="0" algn="ctr">
              <a:buNone/>
              <a:defRPr/>
            </a:lvl7pPr>
            <a:lvl8pPr marL="1504191" indent="0" algn="ctr">
              <a:buNone/>
              <a:defRPr/>
            </a:lvl8pPr>
            <a:lvl9pPr marL="17190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2086" y="863968"/>
            <a:ext cx="1960067" cy="23842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1876" y="863968"/>
            <a:ext cx="5773043" cy="23842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9" y="3305120"/>
            <a:ext cx="7772177" cy="1021333"/>
          </a:xfrm>
        </p:spPr>
        <p:txBody>
          <a:bodyPr anchor="t"/>
          <a:lstStyle>
            <a:lvl1pPr algn="l">
              <a:defRPr sz="1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9" y="2179961"/>
            <a:ext cx="7772177" cy="1125141"/>
          </a:xfrm>
        </p:spPr>
        <p:txBody>
          <a:bodyPr anchor="b"/>
          <a:lstStyle>
            <a:lvl1pPr marL="0" indent="0">
              <a:buNone/>
              <a:defRPr sz="900"/>
            </a:lvl1pPr>
            <a:lvl2pPr marL="214884" indent="0">
              <a:buNone/>
              <a:defRPr sz="800"/>
            </a:lvl2pPr>
            <a:lvl3pPr marL="429770" indent="0">
              <a:buNone/>
              <a:defRPr sz="800"/>
            </a:lvl3pPr>
            <a:lvl4pPr marL="644654" indent="0">
              <a:buNone/>
              <a:defRPr sz="700"/>
            </a:lvl4pPr>
            <a:lvl5pPr marL="859539" indent="0">
              <a:buNone/>
              <a:defRPr sz="700"/>
            </a:lvl5pPr>
            <a:lvl6pPr marL="1074425" indent="0">
              <a:buNone/>
              <a:defRPr sz="700"/>
            </a:lvl6pPr>
            <a:lvl7pPr marL="1289309" indent="0">
              <a:buNone/>
              <a:defRPr sz="700"/>
            </a:lvl7pPr>
            <a:lvl8pPr marL="1504191" indent="0">
              <a:buNone/>
              <a:defRPr sz="700"/>
            </a:lvl8pPr>
            <a:lvl9pPr marL="17190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1886" y="2652129"/>
            <a:ext cx="3866555" cy="596057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97" y="2652129"/>
            <a:ext cx="3866555" cy="596057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151093"/>
            <a:ext cx="4039568" cy="479692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4884" indent="0">
              <a:buNone/>
              <a:defRPr sz="900" b="1"/>
            </a:lvl2pPr>
            <a:lvl3pPr marL="429770" indent="0">
              <a:buNone/>
              <a:defRPr sz="800" b="1"/>
            </a:lvl3pPr>
            <a:lvl4pPr marL="644654" indent="0">
              <a:buNone/>
              <a:defRPr sz="800" b="1"/>
            </a:lvl4pPr>
            <a:lvl5pPr marL="859539" indent="0">
              <a:buNone/>
              <a:defRPr sz="800" b="1"/>
            </a:lvl5pPr>
            <a:lvl6pPr marL="1074425" indent="0">
              <a:buNone/>
              <a:defRPr sz="800" b="1"/>
            </a:lvl6pPr>
            <a:lvl7pPr marL="1289309" indent="0">
              <a:buNone/>
              <a:defRPr sz="800" b="1"/>
            </a:lvl7pPr>
            <a:lvl8pPr marL="1504191" indent="0">
              <a:buNone/>
              <a:defRPr sz="800" b="1"/>
            </a:lvl8pPr>
            <a:lvl9pPr marL="171908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1630788"/>
            <a:ext cx="4039568" cy="296354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151093"/>
            <a:ext cx="4041800" cy="479692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4884" indent="0">
              <a:buNone/>
              <a:defRPr sz="900" b="1"/>
            </a:lvl2pPr>
            <a:lvl3pPr marL="429770" indent="0">
              <a:buNone/>
              <a:defRPr sz="800" b="1"/>
            </a:lvl3pPr>
            <a:lvl4pPr marL="644654" indent="0">
              <a:buNone/>
              <a:defRPr sz="800" b="1"/>
            </a:lvl4pPr>
            <a:lvl5pPr marL="859539" indent="0">
              <a:buNone/>
              <a:defRPr sz="800" b="1"/>
            </a:lvl5pPr>
            <a:lvl6pPr marL="1074425" indent="0">
              <a:buNone/>
              <a:defRPr sz="800" b="1"/>
            </a:lvl6pPr>
            <a:lvl7pPr marL="1289309" indent="0">
              <a:buNone/>
              <a:defRPr sz="800" b="1"/>
            </a:lvl7pPr>
            <a:lvl8pPr marL="1504191" indent="0">
              <a:buNone/>
              <a:defRPr sz="800" b="1"/>
            </a:lvl8pPr>
            <a:lvl9pPr marL="171908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1630788"/>
            <a:ext cx="4041800" cy="296354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6" y="205125"/>
            <a:ext cx="3008189" cy="871481"/>
          </a:xfrm>
        </p:spPr>
        <p:txBody>
          <a:bodyPr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30" y="205104"/>
            <a:ext cx="5111129" cy="438922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6" y="1076587"/>
            <a:ext cx="3008189" cy="3517738"/>
          </a:xfrm>
        </p:spPr>
        <p:txBody>
          <a:bodyPr/>
          <a:lstStyle>
            <a:lvl1pPr marL="0" indent="0">
              <a:buNone/>
              <a:defRPr sz="700"/>
            </a:lvl1pPr>
            <a:lvl2pPr marL="214884" indent="0">
              <a:buNone/>
              <a:defRPr sz="600"/>
            </a:lvl2pPr>
            <a:lvl3pPr marL="429770" indent="0">
              <a:buNone/>
              <a:defRPr sz="500"/>
            </a:lvl3pPr>
            <a:lvl4pPr marL="644654" indent="0">
              <a:buNone/>
              <a:defRPr sz="400"/>
            </a:lvl4pPr>
            <a:lvl5pPr marL="859539" indent="0">
              <a:buNone/>
              <a:defRPr sz="400"/>
            </a:lvl5pPr>
            <a:lvl6pPr marL="1074425" indent="0">
              <a:buNone/>
              <a:defRPr sz="400"/>
            </a:lvl6pPr>
            <a:lvl7pPr marL="1289309" indent="0">
              <a:buNone/>
              <a:defRPr sz="400"/>
            </a:lvl7pPr>
            <a:lvl8pPr marL="1504191" indent="0">
              <a:buNone/>
              <a:defRPr sz="400"/>
            </a:lvl8pPr>
            <a:lvl9pPr marL="1719080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4" y="3600627"/>
            <a:ext cx="5486177" cy="425276"/>
          </a:xfrm>
        </p:spPr>
        <p:txBody>
          <a:bodyPr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54" y="459600"/>
            <a:ext cx="5486177" cy="3085766"/>
          </a:xfrm>
        </p:spPr>
        <p:txBody>
          <a:bodyPr/>
          <a:lstStyle>
            <a:lvl1pPr marL="0" indent="0">
              <a:buNone/>
              <a:defRPr sz="1500"/>
            </a:lvl1pPr>
            <a:lvl2pPr marL="214884" indent="0">
              <a:buNone/>
              <a:defRPr sz="1300"/>
            </a:lvl2pPr>
            <a:lvl3pPr marL="429770" indent="0">
              <a:buNone/>
              <a:defRPr sz="1100"/>
            </a:lvl3pPr>
            <a:lvl4pPr marL="644654" indent="0">
              <a:buNone/>
              <a:defRPr sz="900"/>
            </a:lvl4pPr>
            <a:lvl5pPr marL="859539" indent="0">
              <a:buNone/>
              <a:defRPr sz="900"/>
            </a:lvl5pPr>
            <a:lvl6pPr marL="1074425" indent="0">
              <a:buNone/>
              <a:defRPr sz="900"/>
            </a:lvl6pPr>
            <a:lvl7pPr marL="1289309" indent="0">
              <a:buNone/>
              <a:defRPr sz="900"/>
            </a:lvl7pPr>
            <a:lvl8pPr marL="1504191" indent="0">
              <a:buNone/>
              <a:defRPr sz="900"/>
            </a:lvl8pPr>
            <a:lvl9pPr marL="1719080" indent="0">
              <a:buNone/>
              <a:defRPr sz="9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54" y="4025906"/>
            <a:ext cx="5486177" cy="603591"/>
          </a:xfrm>
        </p:spPr>
        <p:txBody>
          <a:bodyPr/>
          <a:lstStyle>
            <a:lvl1pPr marL="0" indent="0">
              <a:buNone/>
              <a:defRPr sz="700"/>
            </a:lvl1pPr>
            <a:lvl2pPr marL="214884" indent="0">
              <a:buNone/>
              <a:defRPr sz="600"/>
            </a:lvl2pPr>
            <a:lvl3pPr marL="429770" indent="0">
              <a:buNone/>
              <a:defRPr sz="500"/>
            </a:lvl3pPr>
            <a:lvl4pPr marL="644654" indent="0">
              <a:buNone/>
              <a:defRPr sz="400"/>
            </a:lvl4pPr>
            <a:lvl5pPr marL="859539" indent="0">
              <a:buNone/>
              <a:defRPr sz="400"/>
            </a:lvl5pPr>
            <a:lvl6pPr marL="1074425" indent="0">
              <a:buNone/>
              <a:defRPr sz="400"/>
            </a:lvl6pPr>
            <a:lvl7pPr marL="1289309" indent="0">
              <a:buNone/>
              <a:defRPr sz="400"/>
            </a:lvl7pPr>
            <a:lvl8pPr marL="1504191" indent="0">
              <a:buNone/>
              <a:defRPr sz="400"/>
            </a:lvl8pPr>
            <a:lvl9pPr marL="1719080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863600"/>
            <a:ext cx="78390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844" tIns="31844" rIns="31844" bIns="318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2651125"/>
            <a:ext cx="78390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844" tIns="31844" rIns="31844" bIns="3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/>
              </a:rPr>
              <a:t>Click to edit Master text styles</a:t>
            </a:r>
          </a:p>
          <a:p>
            <a:pPr lvl="1"/>
            <a:r>
              <a:rPr lang="en-US" altLang="ru-RU">
                <a:sym typeface="Gill Sans"/>
              </a:rPr>
              <a:t>Second level</a:t>
            </a:r>
          </a:p>
          <a:p>
            <a:pPr lvl="2"/>
            <a:r>
              <a:rPr lang="en-US" altLang="ru-RU">
                <a:sym typeface="Gill Sans"/>
              </a:rPr>
              <a:t>Third level</a:t>
            </a:r>
          </a:p>
          <a:p>
            <a:pPr lvl="3"/>
            <a:r>
              <a:rPr lang="en-US" altLang="ru-RU">
                <a:sym typeface="Gill Sans"/>
              </a:rPr>
              <a:t>Fourth level</a:t>
            </a:r>
          </a:p>
          <a:p>
            <a:pPr lvl="4"/>
            <a:r>
              <a:rPr lang="en-US" altLang="ru-RU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214884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42977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644654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859539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58736" indent="-15873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346045" indent="-131751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534942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749235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965117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4884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429770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644654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859539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14884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2977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44654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9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425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9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04191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08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 /><Relationship Id="rId3" Type="http://schemas.openxmlformats.org/officeDocument/2006/relationships/image" Target="../media/image37.png" /><Relationship Id="rId7" Type="http://schemas.openxmlformats.org/officeDocument/2006/relationships/image" Target="../media/image41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Relationship Id="rId9" Type="http://schemas.openxmlformats.org/officeDocument/2006/relationships/image" Target="../media/image43.pn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 /><Relationship Id="rId3" Type="http://schemas.openxmlformats.org/officeDocument/2006/relationships/image" Target="../media/image45.png" /><Relationship Id="rId7" Type="http://schemas.openxmlformats.org/officeDocument/2006/relationships/image" Target="../media/image49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8.png" /><Relationship Id="rId5" Type="http://schemas.openxmlformats.org/officeDocument/2006/relationships/image" Target="../media/image47.png" /><Relationship Id="rId4" Type="http://schemas.openxmlformats.org/officeDocument/2006/relationships/image" Target="../media/image46.png" /><Relationship Id="rId9" Type="http://schemas.openxmlformats.org/officeDocument/2006/relationships/image" Target="../media/image51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6.pn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3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6.pn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0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 /><Relationship Id="rId2" Type="http://schemas.openxmlformats.org/officeDocument/2006/relationships/image" Target="../media/image81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 /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 /><Relationship Id="rId2" Type="http://schemas.openxmlformats.org/officeDocument/2006/relationships/image" Target="../media/image87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 /><Relationship Id="rId2" Type="http://schemas.openxmlformats.org/officeDocument/2006/relationships/image" Target="../media/image89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 /><Relationship Id="rId2" Type="http://schemas.openxmlformats.org/officeDocument/2006/relationships/image" Target="../media/image9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6.png" /><Relationship Id="rId5" Type="http://schemas.openxmlformats.org/officeDocument/2006/relationships/image" Target="../media/image95.png" /><Relationship Id="rId4" Type="http://schemas.openxmlformats.org/officeDocument/2006/relationships/image" Target="../media/image94.png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 /><Relationship Id="rId1" Type="http://schemas.openxmlformats.org/officeDocument/2006/relationships/slideLayout" Target="../slideLayouts/slideLayout7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7.xml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 /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7" Type="http://schemas.openxmlformats.org/officeDocument/2006/relationships/image" Target="../media/image104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3.png" /><Relationship Id="rId5" Type="http://schemas.openxmlformats.org/officeDocument/2006/relationships/image" Target="../media/image102.png" /><Relationship Id="rId4" Type="http://schemas.openxmlformats.org/officeDocument/2006/relationships/image" Target="../media/image101.png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107505" y="1635658"/>
            <a:ext cx="8928991" cy="153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264" tIns="28637" rIns="57264" bIns="28637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Махновский Андрей Иванович</a:t>
            </a:r>
            <a:endParaRPr lang="ru-RU" altLang="ru-RU" sz="600" b="1" dirty="0">
              <a:solidFill>
                <a:srgbClr val="002060"/>
              </a:solidFill>
              <a:latin typeface="Geometria Light"/>
              <a:ea typeface="Geometria Light"/>
              <a:cs typeface="Arial" charset="0"/>
            </a:endParaRPr>
          </a:p>
          <a:p>
            <a:pPr algn="ctr"/>
            <a:endParaRPr lang="ru-RU" altLang="ru-RU" sz="600" dirty="0">
              <a:solidFill>
                <a:srgbClr val="002060"/>
              </a:solidFill>
              <a:latin typeface="Geometria Light"/>
              <a:ea typeface="Geometria Light"/>
              <a:cs typeface="Arial" charset="0"/>
            </a:endParaRPr>
          </a:p>
          <a:p>
            <a:pPr algn="ctr"/>
            <a:r>
              <a:rPr lang="ru-RU" altLang="ru-RU" sz="1200" i="1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кандидат медицинских наук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                   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          заместитель главного врача ГБУ СПб НИИ скорой помощи им. И.И. Джанелидзе по скорой медицинской помощи 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          ассистент кафедры скорой медицинской помощи ФГБОУ ВО СЗГМУ им. И.И. Мечникова Минздрава России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          главный внештатный специалист по первой помощи Минздрава России в Северо-Западном Федеральном округе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          главный хирург ФГКУ «442 ВКГ» МО РФ – главный хирург Западного военного округа (2010 – 2017)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209611" y="267494"/>
            <a:ext cx="8708064" cy="1201495"/>
          </a:xfrm>
          <a:solidFill>
            <a:srgbClr val="FFFFFF"/>
          </a:solidFill>
        </p:spPr>
        <p:txBody>
          <a:bodyPr anchor="ctr">
            <a:normAutofit/>
          </a:bodyPr>
          <a:lstStyle/>
          <a:p>
            <a:r>
              <a:rPr lang="ru-RU" sz="4200" b="1" dirty="0">
                <a:solidFill>
                  <a:srgbClr val="002060"/>
                </a:solidFill>
              </a:rPr>
              <a:t>ПЕРВАЯ ПОМОЩЬ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380" y="3633666"/>
            <a:ext cx="1169545" cy="109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230" y="3621943"/>
            <a:ext cx="1276654" cy="111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4599" y="3579867"/>
            <a:ext cx="1039569" cy="11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_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1859" y="3712727"/>
            <a:ext cx="1654291" cy="9429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377" y="4193197"/>
            <a:ext cx="8381279" cy="825092"/>
          </a:xfrm>
          <a:prstGeom prst="rect">
            <a:avLst/>
          </a:prstGeom>
          <a:solidFill>
            <a:srgbClr val="FFCDCD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7556" tIns="27556" rIns="27556" bIns="27556" spcCol="20668">
            <a:spAutoFit/>
          </a:bodyPr>
          <a:lstStyle/>
          <a:p>
            <a:pPr algn="ctr" defTabSz="496021" hangingPunct="0">
              <a:defRPr/>
            </a:pPr>
            <a:r>
              <a:rPr lang="ru-RU" sz="2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Первая помощь должна оказываться</a:t>
            </a:r>
          </a:p>
          <a:p>
            <a:pPr algn="ctr" defTabSz="496021" hangingPunct="0">
              <a:defRPr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до медицинской помощи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9474" y="723330"/>
          <a:ext cx="8356980" cy="3248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6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49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1996 год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Решение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</a:rPr>
                        <a:t>XXXVI 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Пленума</a:t>
                      </a:r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 Главного военно-медицинского управления </a:t>
                      </a:r>
                    </a:p>
                    <a:p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Минобороны России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49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2009 год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Статья 19.1</a:t>
                      </a:r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 Основ законодательства об охране здоровья граждан» </a:t>
                      </a:r>
                      <a:br>
                        <a:rPr lang="ru-RU" sz="1600" b="0" baseline="0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(утв. ВС РФ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 от 22.07.1993 № 5487-1)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53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2011 год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Статья 31 Федерального</a:t>
                      </a:r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 закона «Об основах охраны здоровья граждан в Российской Федерации» от 21.11.2011 № 323-ФЗ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6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2018 год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Введены</a:t>
                      </a:r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 должности главных внештатных специалистов</a:t>
                      </a:r>
                    </a:p>
                    <a:p>
                      <a:r>
                        <a:rPr lang="ru-RU" sz="1600" b="0" baseline="0" dirty="0">
                          <a:solidFill>
                            <a:srgbClr val="002060"/>
                          </a:solidFill>
                        </a:rPr>
                        <a:t>в Минздраве России, федеральных округах и в субъектах Российской Федерации </a:t>
                      </a:r>
                      <a:endParaRPr lang="ru-RU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6138" y="167104"/>
            <a:ext cx="8493642" cy="394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6" tIns="27556" rIns="27556" bIns="27556" spcCol="20668">
            <a:spAutoFit/>
          </a:bodyPr>
          <a:lstStyle/>
          <a:p>
            <a:pPr algn="ctr" defTabSz="496021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ИСТОРИЯ ПОНЯТИЯ И ТЕРМИНА «ПЕРВАЯ ПОМОЩЬ»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138" y="167104"/>
            <a:ext cx="8493642" cy="3942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5" tIns="27555" rIns="27555" bIns="27555" spcCol="20667">
            <a:spAutoFit/>
          </a:bodyPr>
          <a:lstStyle/>
          <a:p>
            <a:pPr algn="ctr" defTabSz="495996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КТО ОБЯЗАН ОКАЗЫВАТЬ ПЕРВУЮ ПОМОЩЬ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68760" y="4429199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406" y="4550739"/>
            <a:ext cx="8230001" cy="276967"/>
          </a:xfrm>
          <a:prstGeom prst="rect">
            <a:avLst/>
          </a:prstGeom>
          <a:noFill/>
        </p:spPr>
        <p:txBody>
          <a:bodyPr wrap="none" lIns="91404" tIns="45704" rIns="91404" bIns="45704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49" y="753871"/>
            <a:ext cx="1310905" cy="347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2321344" y="782777"/>
            <a:ext cx="1059821" cy="343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 cstate="print"/>
          <a:srcRect b="675"/>
          <a:stretch>
            <a:fillRect/>
          </a:stretch>
        </p:blipFill>
        <p:spPr bwMode="auto">
          <a:xfrm>
            <a:off x="3381166" y="752183"/>
            <a:ext cx="1659639" cy="347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5" cstate="print"/>
          <a:srcRect t="708"/>
          <a:stretch>
            <a:fillRect/>
          </a:stretch>
        </p:blipFill>
        <p:spPr bwMode="auto">
          <a:xfrm>
            <a:off x="4910543" y="702506"/>
            <a:ext cx="1504447" cy="356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6" cstate="print"/>
          <a:srcRect l="15748" t="4908" r="6299"/>
          <a:stretch>
            <a:fillRect/>
          </a:stretch>
        </p:blipFill>
        <p:spPr bwMode="auto">
          <a:xfrm>
            <a:off x="6521571" y="808075"/>
            <a:ext cx="1984486" cy="346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4"/>
            <a:ext cx="8493642" cy="3942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5" tIns="27555" rIns="27555" bIns="27555" spcCol="20667">
            <a:spAutoFit/>
          </a:bodyPr>
          <a:lstStyle/>
          <a:p>
            <a:pPr algn="ctr" defTabSz="495996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КТО ИМЕЕТ ПРАВО ОКАЗЫВАТЬ ПЕРВУЮ ПОМОЩЬ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648" y="744279"/>
            <a:ext cx="3914564" cy="348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73063" y="4429199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3406" y="4550739"/>
            <a:ext cx="8230001" cy="276967"/>
          </a:xfrm>
          <a:prstGeom prst="rect">
            <a:avLst/>
          </a:prstGeom>
          <a:noFill/>
        </p:spPr>
        <p:txBody>
          <a:bodyPr wrap="none" lIns="91404" tIns="45704" rIns="91404" bIns="45704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 r="381"/>
          <a:stretch>
            <a:fillRect/>
          </a:stretch>
        </p:blipFill>
        <p:spPr bwMode="auto">
          <a:xfrm>
            <a:off x="4731487" y="765545"/>
            <a:ext cx="3983038" cy="3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850605"/>
            <a:ext cx="8463515" cy="2862290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125. Оставление в опасности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Заведомое оставление без помощи лица, находящегося в опасном для жизни или здоровья состоянии и лишенного возможности принять меры к самосохранению по малолетству, старости, болезни или вследствие своей беспомощности, в случаях, если виновный имел возможность оказать помощь этому лицу и был обязан иметь о нем заботу </a:t>
            </a:r>
            <a:r>
              <a:rPr lang="ru-RU" sz="2000" dirty="0">
                <a:solidFill>
                  <a:srgbClr val="FF0000"/>
                </a:solidFill>
              </a:rPr>
              <a:t>либо сам поставил его в опасное для жизни или здоровья состояние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3941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НЕОКАЗАНИЕ ПЕРВОЙ ПОМОЩИ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850608"/>
            <a:ext cx="8463515" cy="2185181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61. Обстоятельства, смягчающие наказание</a:t>
            </a:r>
            <a:r>
              <a:rPr lang="ru-RU" sz="2000" dirty="0"/>
              <a:t> </a:t>
            </a:r>
          </a:p>
          <a:p>
            <a:endParaRPr lang="ru-RU" dirty="0"/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оказание медицинской и иной помощи потерпевшему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непосредственно после совершения преступления, добровольное возмещение имущественного ущерба и морального вреда, причиненных в результате преступления, иные действия, направленные на заглаживание вреда, причиненного потерпевшему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3941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ОКАЗАНИЕ ПЕРВОЙ ПОМОЩИ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1222760"/>
            <a:ext cx="8463515" cy="1631183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39. Крайняя необходимость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преступлением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причинение вреда … в состоянии крайней необходимости, то есть для устранения опасности, непосредственно угрожающей личности и правам данного лица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732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ОСВОБОЖДЕНИЕ ОТ ОТВЕТСТВЕННОСТИ</a:t>
            </a:r>
          </a:p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в случае неуспешного оказания первой помощи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1222760"/>
            <a:ext cx="8463515" cy="1938960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2.7. Крайняя необходимость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административным правонарушением</a:t>
            </a:r>
            <a:r>
              <a:rPr lang="ru-RU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причинение лицом вреда …в состоянии крайней необходимости, то есть для устранения опасности, непосредственно угрожающей личности и правам данного лица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7" y="4550737"/>
            <a:ext cx="8644271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Кодекс Российской Федерации об административных правонарушениях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от 30.12.2001 N 195-ФЗ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732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ОСВОБОЖДЕНИЕ ОТ ОТВЕТСТВЕННОСТИ</a:t>
            </a:r>
          </a:p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в случае неуспешного оказания первой помощи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5"/>
            <a:ext cx="8493642" cy="7327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ОРГАНЫ ИСПОЛНИТЕЛЬНОЙ ВЛАСТИ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регулирующие вопросы оказания первой помощи </a:t>
            </a: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562" y="1060598"/>
            <a:ext cx="2876550" cy="1257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 bwMode="auto">
          <a:xfrm>
            <a:off x="510370" y="2530491"/>
            <a:ext cx="1881963" cy="47846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96" y="2594293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МВД РФ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19161" y="2551757"/>
            <a:ext cx="1881963" cy="46074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5487" y="2597833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МЧС РФ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717319" y="2562393"/>
            <a:ext cx="1881963" cy="45365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3645" y="2601379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ФСБ РФ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833198" y="2562391"/>
            <a:ext cx="1881963" cy="4642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6735" y="2612012"/>
            <a:ext cx="1913860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Минобороны РФ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492642" y="3203911"/>
            <a:ext cx="1881963" cy="47846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968" y="3267706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Минюст РФ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2601433" y="3225174"/>
            <a:ext cx="1881963" cy="46074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7759" y="3271252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Минтранс РФ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699591" y="3235807"/>
            <a:ext cx="1881963" cy="45365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5917" y="3274794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Минтруда РФ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6815470" y="3235808"/>
            <a:ext cx="1881963" cy="4642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3694" y="3285427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Минобрнауки РФ 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513907" y="3884373"/>
            <a:ext cx="8151628" cy="868383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954" y="3976545"/>
            <a:ext cx="7963793" cy="738635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другие федеральные органы исполнительной власти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органы исполнительной власти субъектов Российской Федерации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органы местного самоуправления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 bwMode="auto">
          <a:xfrm>
            <a:off x="5076966" y="2674956"/>
            <a:ext cx="3603010" cy="21290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Медицинская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деятельность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427626" y="2672682"/>
            <a:ext cx="3580263" cy="2060812"/>
          </a:xfrm>
          <a:prstGeom prst="ellipse">
            <a:avLst/>
          </a:prstGeom>
          <a:solidFill>
            <a:srgbClr val="FFCDCD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Общественная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деятельность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5263484" y="249886"/>
            <a:ext cx="3580263" cy="2060812"/>
          </a:xfrm>
          <a:prstGeom prst="ellipse">
            <a:avLst/>
          </a:prstGeom>
          <a:solidFill>
            <a:srgbClr val="FFE28F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Профессиональная деятельность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327546" y="170593"/>
            <a:ext cx="3527946" cy="20881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Образовательная деятельность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2770496" y="1180531"/>
            <a:ext cx="3339152" cy="2292824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Первая помощь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3511" y="2648467"/>
            <a:ext cx="525438" cy="5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11"/>
            <a:ext cx="8493642" cy="7327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ОБУЧЕНИЕ И ПОДГОТОВКА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по вопросам оказания первой помощи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972" y="1148325"/>
            <a:ext cx="3508744" cy="1010094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Подготовка водителей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транспортных средств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4772" y="1151869"/>
            <a:ext cx="3522922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Общее среднее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6037" y="2558963"/>
            <a:ext cx="3494562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Среднее профессиональное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608" y="2541236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Подготовка лиц, обязанных оказывать первую помощь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147" y="3873899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10000"/>
                  </a:schemeClr>
                </a:solidFill>
              </a:rPr>
              <a:t>Добровольная </a:t>
            </a:r>
          </a:p>
          <a:p>
            <a:pPr algn="ctr"/>
            <a:r>
              <a:rPr lang="ru-RU" b="1" dirty="0">
                <a:solidFill>
                  <a:schemeClr val="accent5">
                    <a:lumMod val="10000"/>
                  </a:schemeClr>
                </a:solidFill>
              </a:rPr>
              <a:t>подготовка граждан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3753" y="3877442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Высшее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5"/>
            <a:ext cx="8493642" cy="7327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ПОТЕНЦИАЛЬНО ПРЕДОТВРАТИМЫЕ ПРИЧИНЫ СМЕРТИ</a:t>
            </a:r>
          </a:p>
          <a:p>
            <a:pPr algn="ctr" defTabSz="495781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на догоспитальном этапе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143" y="1093822"/>
            <a:ext cx="3801731" cy="21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 cstate="print"/>
          <a:srcRect b="21336"/>
          <a:stretch>
            <a:fillRect/>
          </a:stretch>
        </p:blipFill>
        <p:spPr bwMode="auto">
          <a:xfrm>
            <a:off x="4816558" y="1097106"/>
            <a:ext cx="361179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35659" y="3242922"/>
            <a:ext cx="3150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внезапная сердечная смерть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0772" y="3235833"/>
            <a:ext cx="385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травмы и другие внешние причины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5475" y="3844384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4035" y="4008471"/>
            <a:ext cx="850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С</a:t>
            </a:r>
            <a:r>
              <a:rPr lang="en-US" sz="1400" b="1" dirty="0">
                <a:solidFill>
                  <a:srgbClr val="002060"/>
                </a:solidFill>
              </a:rPr>
              <a:t>. Wong. et al. </a:t>
            </a:r>
            <a:r>
              <a:rPr lang="en-US" sz="1400" dirty="0">
                <a:solidFill>
                  <a:srgbClr val="002060"/>
                </a:solidFill>
              </a:rPr>
              <a:t>Epidemiology of Sudden Cardiac Death: Global and Regional Perspectives</a:t>
            </a:r>
            <a:r>
              <a:rPr lang="ru-RU" sz="1400" dirty="0">
                <a:solidFill>
                  <a:srgbClr val="002060"/>
                </a:solidFill>
              </a:rPr>
              <a:t> // </a:t>
            </a:r>
            <a:r>
              <a:rPr lang="en-US" sz="1400" dirty="0">
                <a:solidFill>
                  <a:srgbClr val="002060"/>
                </a:solidFill>
              </a:rPr>
              <a:t>Heart, Lung and Circulation</a:t>
            </a:r>
            <a:r>
              <a:rPr lang="ru-RU" sz="1400" dirty="0">
                <a:solidFill>
                  <a:srgbClr val="002060"/>
                </a:solidFill>
              </a:rPr>
              <a:t>. </a:t>
            </a:r>
            <a:r>
              <a:rPr lang="en-US" sz="1400" dirty="0">
                <a:solidFill>
                  <a:srgbClr val="002060"/>
                </a:solidFill>
              </a:rPr>
              <a:t>2019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№ </a:t>
            </a:r>
            <a:r>
              <a:rPr lang="en-US" sz="1400" dirty="0">
                <a:solidFill>
                  <a:srgbClr val="002060"/>
                </a:solidFill>
              </a:rPr>
              <a:t>28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 P. 6–14 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</a:rPr>
              <a:t>A. Eftekhari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et al.</a:t>
            </a:r>
            <a:r>
              <a:rPr lang="en-US" sz="1400" dirty="0">
                <a:solidFill>
                  <a:srgbClr val="002060"/>
                </a:solidFill>
              </a:rPr>
              <a:t> Management of Preventable Deaths due to Road Traffic Injuries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in Prehospital Phase; a Qualitative Study </a:t>
            </a:r>
            <a:r>
              <a:rPr lang="ru-RU" sz="1400" dirty="0">
                <a:solidFill>
                  <a:srgbClr val="002060"/>
                </a:solidFill>
              </a:rPr>
              <a:t>// </a:t>
            </a:r>
            <a:r>
              <a:rPr lang="en-US" sz="1400" dirty="0">
                <a:solidFill>
                  <a:srgbClr val="002060"/>
                </a:solidFill>
              </a:rPr>
              <a:t>Archives of Academic Emergency Medicine. 2019. </a:t>
            </a:r>
            <a:r>
              <a:rPr lang="ru-RU" sz="1400" dirty="0">
                <a:solidFill>
                  <a:srgbClr val="002060"/>
                </a:solidFill>
              </a:rPr>
              <a:t>№ </a:t>
            </a:r>
            <a:r>
              <a:rPr lang="en-US" sz="1400" dirty="0">
                <a:solidFill>
                  <a:srgbClr val="002060"/>
                </a:solidFill>
              </a:rPr>
              <a:t>7 (1): e32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975" y="311353"/>
            <a:ext cx="2401493" cy="35273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627" y="316816"/>
            <a:ext cx="2357032" cy="353996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8689"/>
          <a:stretch>
            <a:fillRect/>
          </a:stretch>
        </p:blipFill>
        <p:spPr bwMode="auto">
          <a:xfrm>
            <a:off x="6353449" y="305316"/>
            <a:ext cx="2376622" cy="35514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Стрелка вниз 7"/>
          <p:cNvSpPr/>
          <p:nvPr/>
        </p:nvSpPr>
        <p:spPr bwMode="auto">
          <a:xfrm rot="16200000">
            <a:off x="5564890" y="1843474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 rot="16200000">
            <a:off x="2521425" y="1841972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541" y="4052223"/>
            <a:ext cx="8577618" cy="800219"/>
          </a:xfrm>
          <a:prstGeom prst="rect">
            <a:avLst/>
          </a:prstGeom>
          <a:solidFill>
            <a:srgbClr val="FFCDCD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ЕДИНАЯ ДОКТРИНА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</a:rPr>
              <a:t>обучения правилам оказания первой помощи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2884" y="2688610"/>
            <a:ext cx="2019868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Подготовка </a:t>
            </a:r>
          </a:p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граждан</a:t>
            </a:r>
          </a:p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(16 часов)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4960" y="2690883"/>
            <a:ext cx="2019868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Подготовка </a:t>
            </a:r>
          </a:p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инструкторов</a:t>
            </a:r>
          </a:p>
          <a:p>
            <a:pPr algn="ctr"/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(24 часа)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 l="345" t="987" b="2960"/>
          <a:stretch>
            <a:fillRect/>
          </a:stretch>
        </p:blipFill>
        <p:spPr bwMode="auto">
          <a:xfrm>
            <a:off x="419450" y="1154956"/>
            <a:ext cx="8426839" cy="36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4242391" y="2165827"/>
            <a:ext cx="3370521" cy="7123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65051" y="2128427"/>
            <a:ext cx="2835349" cy="6982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 rot="16200000">
            <a:off x="3337927" y="2323358"/>
            <a:ext cx="871870" cy="318977"/>
          </a:xfrm>
          <a:prstGeom prst="down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8082331" y="3228944"/>
            <a:ext cx="478466" cy="244547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989685" y="3689530"/>
            <a:ext cx="471377" cy="21973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b="74445"/>
          <a:stretch>
            <a:fillRect/>
          </a:stretch>
        </p:blipFill>
        <p:spPr bwMode="auto">
          <a:xfrm>
            <a:off x="191068" y="54592"/>
            <a:ext cx="8836578" cy="104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68" y="54592"/>
            <a:ext cx="8836578" cy="409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187" y="203554"/>
            <a:ext cx="8659505" cy="830997"/>
          </a:xfrm>
          <a:prstGeom prst="rect">
            <a:avLst/>
          </a:prstGeom>
          <a:solidFill>
            <a:srgbClr val="FFCDCD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10000"/>
                  </a:schemeClr>
                </a:solidFill>
              </a:rPr>
              <a:t>ПЕРВАЯ ПОМОЩЬ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10000"/>
                  </a:schemeClr>
                </a:solidFill>
              </a:rPr>
              <a:t>это Национальный проект и наша Национальная идея</a:t>
            </a:r>
            <a:endParaRPr lang="ru-RU" sz="2400" i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2362" r="19488"/>
          <a:stretch>
            <a:fillRect/>
          </a:stretch>
        </p:blipFill>
        <p:spPr bwMode="auto">
          <a:xfrm>
            <a:off x="240947" y="1214651"/>
            <a:ext cx="3989859" cy="340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9752" y="1212587"/>
            <a:ext cx="4447243" cy="34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2.beeline-yaroslavl.userapi.com/impg/kxcn4owxLyGZ82V8Rd0uaoeUOw6XxJ7jbjsdSQ/7XwovHvqB6E.jpg?size=1280x960&amp;quality=95&amp;sign=e2a38a605293bff4548b631b692bb883&amp;type=album"/>
          <p:cNvPicPr>
            <a:picLocks noChangeAspect="1" noChangeArrowheads="1"/>
          </p:cNvPicPr>
          <p:nvPr/>
        </p:nvPicPr>
        <p:blipFill>
          <a:blip r:embed="rId2" cstate="print"/>
          <a:srcRect l="10630" r="11516"/>
          <a:stretch>
            <a:fillRect/>
          </a:stretch>
        </p:blipFill>
        <p:spPr bwMode="auto">
          <a:xfrm>
            <a:off x="5212132" y="1185647"/>
            <a:ext cx="3654977" cy="352112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815" r="4523"/>
          <a:stretch>
            <a:fillRect/>
          </a:stretch>
        </p:blipFill>
        <p:spPr bwMode="auto">
          <a:xfrm>
            <a:off x="251671" y="1201002"/>
            <a:ext cx="4855346" cy="353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5187" y="203554"/>
            <a:ext cx="8659505" cy="830997"/>
          </a:xfrm>
          <a:prstGeom prst="rect">
            <a:avLst/>
          </a:prstGeom>
          <a:solidFill>
            <a:srgbClr val="FFCDCD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10000"/>
                  </a:schemeClr>
                </a:solidFill>
              </a:rPr>
              <a:t>ПЕРВАЯ ПОМОЩЬ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10000"/>
                  </a:schemeClr>
                </a:solidFill>
              </a:rPr>
              <a:t>это Национальный проект и наша Национальная идея</a:t>
            </a:r>
            <a:endParaRPr lang="ru-RU" sz="2400" i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4051" y="827788"/>
            <a:ext cx="8293395" cy="341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8" rIns="91369" bIns="4568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1. Отсутствие сознания.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2. Остановка дыхания и кровообращения.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3. Наружные кровотечения.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4. Инородные тела верхних дыхательных путей.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5. Травмы различных областей тела.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6. Ожоги, эффекты воздействия высоких температур, теплового излучения.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7. Отморожение и другие эффекты воздействия низких температур.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8. Отравления.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2944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256546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СОСТОЯНИЙ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при которых оказывается первая помощь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_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131" y="1030891"/>
            <a:ext cx="1731662" cy="13720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256548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МЕРОПРИЯТИЙ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по оказанию первой помощи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18" y="1042000"/>
            <a:ext cx="1628973" cy="135033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7648" y="1044879"/>
            <a:ext cx="1741968" cy="133815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920" y="2575635"/>
            <a:ext cx="1660894" cy="13796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7473" y="2583721"/>
            <a:ext cx="1706304" cy="13938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2208" y="2583728"/>
            <a:ext cx="1703532" cy="141413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6495" y="2583719"/>
            <a:ext cx="1786271" cy="143539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02946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rgbClr val="002060"/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15" name="Рисунок 14" descr="02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25504" y="1038826"/>
            <a:ext cx="1679605" cy="13853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/>
          </p:cNvSpPr>
          <p:nvPr/>
        </p:nvSpPr>
        <p:spPr bwMode="auto">
          <a:xfrm>
            <a:off x="256548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МЕРОПРИЯТИЙ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по оказанию первой помощи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2946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rgbClr val="002060"/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550" y="1041992"/>
            <a:ext cx="1649264" cy="13589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1798" y="1015631"/>
            <a:ext cx="1712615" cy="140859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540" y="1020615"/>
            <a:ext cx="1679945" cy="14036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228" y="1027714"/>
            <a:ext cx="1796902" cy="13858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036" y="2578506"/>
            <a:ext cx="1626781" cy="13874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9088" y="2604979"/>
            <a:ext cx="1735322" cy="13487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4538" y="2612960"/>
            <a:ext cx="1679943" cy="139552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98718" y="2605088"/>
            <a:ext cx="1784055" cy="14140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138" y="167107"/>
            <a:ext cx="8493642" cy="7327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5" tIns="27555" rIns="27555" bIns="27555" spcCol="20667">
            <a:spAutoFit/>
          </a:bodyPr>
          <a:lstStyle/>
          <a:p>
            <a:pPr algn="ctr" defTabSz="495996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ПЕРЕЧЕНЬ МЕРОПРИЯТИЙ</a:t>
            </a:r>
          </a:p>
          <a:p>
            <a:pPr algn="ctr" defTabSz="495996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по оказанию первой помощи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4044" y="1054954"/>
            <a:ext cx="8293395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4" rIns="91404" bIns="45704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Извлечение пострадавшего из транспортного средства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его перемещение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37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242" y="4508248"/>
            <a:ext cx="8432006" cy="461633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13" name="Рисунок 12" descr="15_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604" y="1530613"/>
            <a:ext cx="3539196" cy="2658613"/>
          </a:xfrm>
          <a:prstGeom prst="rect">
            <a:avLst/>
          </a:prstGeom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 b="10783"/>
          <a:stretch>
            <a:fillRect/>
          </a:stretch>
        </p:blipFill>
        <p:spPr bwMode="auto">
          <a:xfrm>
            <a:off x="4248575" y="1552353"/>
            <a:ext cx="3627367" cy="270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138" y="167106"/>
            <a:ext cx="8493642" cy="7327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6" tIns="27556" rIns="27556" bIns="27556" spcCol="20668">
            <a:spAutoFit/>
          </a:bodyPr>
          <a:lstStyle/>
          <a:p>
            <a:pPr algn="ctr" defTabSz="49602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ПЕРЕЧЕНЬ МЕРОПРИЯТИЙ</a:t>
            </a:r>
          </a:p>
          <a:p>
            <a:pPr algn="ctr" defTabSz="49602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по оказанию первой помощи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4043" y="1054954"/>
            <a:ext cx="8293395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Определение наличия сознания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36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242" y="4508247"/>
            <a:ext cx="8432006" cy="461637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7" name="Рисунок 6" descr="0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446" y="1547546"/>
            <a:ext cx="3654964" cy="2641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4770" y="1881973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Реакция на речь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8314" y="2491573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Реакция на лёгкое встряхивание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1858" y="3111806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Реакция на боль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>
            <a:off x="4952246" y="3096285"/>
            <a:ext cx="3594225" cy="344032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 flipV="1">
            <a:off x="4968844" y="3150606"/>
            <a:ext cx="3568574" cy="288202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 r="82911"/>
          <a:stretch>
            <a:fillRect/>
          </a:stretch>
        </p:blipFill>
        <p:spPr bwMode="auto">
          <a:xfrm>
            <a:off x="778058" y="2629563"/>
            <a:ext cx="1249413" cy="95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0239" y="2424189"/>
            <a:ext cx="844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          </a:t>
            </a:r>
            <a:r>
              <a:rPr lang="ru-RU" sz="1400" dirty="0">
                <a:solidFill>
                  <a:srgbClr val="002060"/>
                </a:solidFill>
              </a:rPr>
              <a:t>Цит.: </a:t>
            </a:r>
            <a:r>
              <a:rPr lang="en-US" sz="1400" b="1" dirty="0">
                <a:solidFill>
                  <a:srgbClr val="002060"/>
                </a:solidFill>
              </a:rPr>
              <a:t>A. Yow</a:t>
            </a:r>
            <a:r>
              <a:rPr lang="ru-RU" sz="1400" b="1" dirty="0">
                <a:solidFill>
                  <a:srgbClr val="002060"/>
                </a:solidFill>
              </a:rPr>
              <a:t>. </a:t>
            </a:r>
            <a:r>
              <a:rPr lang="en-US" sz="1400" dirty="0">
                <a:solidFill>
                  <a:srgbClr val="002060"/>
                </a:solidFill>
              </a:rPr>
              <a:t>Sudden Cardiac Death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8344" y="846732"/>
            <a:ext cx="84954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Each year, approximately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1% of the United States population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experiences a medical services-assessed, out-of-hospital cardiac arrest.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European studies have a similar incidence ranging</a:t>
            </a:r>
            <a:r>
              <a:rPr kumimoji="0" lang="ru-RU" sz="22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22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from 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04% to 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1%  of the population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 </a:t>
            </a:r>
            <a:endParaRPr lang="en-US" sz="2200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4054535" y="3548418"/>
            <a:ext cx="871870" cy="495577"/>
          </a:xfrm>
          <a:prstGeom prst="downArrow">
            <a:avLst>
              <a:gd name="adj1" fmla="val 45122"/>
              <a:gd name="adj2" fmla="val 50000"/>
            </a:avLst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269" y="4196485"/>
            <a:ext cx="8527312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Потенциальный ресурс снижения смертности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от 40 до100 чел. </a:t>
            </a:r>
            <a:r>
              <a:rPr lang="ru-RU" sz="2000" i="1" dirty="0">
                <a:solidFill>
                  <a:srgbClr val="000066"/>
                </a:solidFill>
              </a:rPr>
              <a:t>на 100 тыс. населения в год</a:t>
            </a:r>
            <a:endParaRPr lang="ru-RU" sz="2800" i="1" dirty="0">
              <a:solidFill>
                <a:srgbClr val="000066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29602" y="2358949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33971"/>
            <a:ext cx="8229600" cy="421555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66"/>
                </a:solidFill>
              </a:rPr>
              <a:t>ВНЕЗАПНАЯ СЕРДЕЧНАЯ СМЕРТЬ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3" y="2753813"/>
            <a:ext cx="6921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National Center for Chronic Disease Prevention and Health Promotion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dirty="0">
                <a:solidFill>
                  <a:srgbClr val="002060"/>
                </a:solidFill>
              </a:rPr>
              <a:t>Division for Heart Disease and Stroke Prevention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</a:rPr>
              <a:t>www http://www.cdc.gov/vitalsigns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138" y="167106"/>
            <a:ext cx="8493642" cy="7327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6" tIns="27556" rIns="27556" bIns="27556" spcCol="20668">
            <a:spAutoFit/>
          </a:bodyPr>
          <a:lstStyle/>
          <a:p>
            <a:pPr algn="ctr" defTabSz="49602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ПЕРЕЧЕНЬ МЕРОПРИЯТИЙ</a:t>
            </a:r>
          </a:p>
          <a:p>
            <a:pPr algn="ctr" defTabSz="49602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по оказанию первой помощи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36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242" y="4508247"/>
            <a:ext cx="8432006" cy="461637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4043" y="1054954"/>
            <a:ext cx="8293395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Определение наличия дыхания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:               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правило трёх «П»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 descr="0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0311" y="1496025"/>
            <a:ext cx="3444610" cy="2671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4770" y="1881973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ослушай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8314" y="2491573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осмотри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1858" y="3111806"/>
            <a:ext cx="35831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очувствуй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06" y="1095147"/>
            <a:ext cx="2842787" cy="250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 r="1086"/>
          <a:stretch>
            <a:fillRect/>
          </a:stretch>
        </p:blipFill>
        <p:spPr bwMode="auto">
          <a:xfrm>
            <a:off x="3211033" y="893139"/>
            <a:ext cx="2715041" cy="266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805" y="988830"/>
            <a:ext cx="2920083" cy="261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256538" y="157645"/>
            <a:ext cx="8639935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ОБЕСПЕЧЕНИЕ ПРОХОДИМОСТИ ДЫХАТЕЛЬНЫХ ПУТЕЙ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4319526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874" y="4391247"/>
            <a:ext cx="860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Рекомендации по проведению реанимационных мероприятий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Европейского совета по реанимации, 2015 г.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под ред. Чл-корр. РАН Морозова В.В.,  - М. – НИИОР, НСР, 2016. – 192 с.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256538" y="157638"/>
            <a:ext cx="8639935" cy="5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СЕРДЕЧНО – ЛЕГОЧНАЯ РЕАНИМАЦИЯ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86" y="733647"/>
            <a:ext cx="7869386" cy="35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95536" y="4319526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0874" y="4391247"/>
            <a:ext cx="860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Рекомендации по проведению реанимационных мероприятий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Европейского совета по реанимации, 2015 г.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под ред. Чл-корр. РАН Морозова В.В.,  - М. – НИИОР, НСР, 2016. – 192 с.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256538" y="157638"/>
            <a:ext cx="8639935" cy="5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ИСКУССТВЕННОЕ ДЫХАНИЕ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648" y="912407"/>
            <a:ext cx="3513264" cy="294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326" y="1073888"/>
            <a:ext cx="3351581" cy="280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4319526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0874" y="4391247"/>
            <a:ext cx="860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Рекомендации по проведению реанимационных мероприятий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Европейского совета по реанимации, 2015 г.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под ред. Чл-корр. РАН Морозова В.В.,  - М. – НИИОР, НСР, 2016. – 192 с. 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256538" y="157638"/>
            <a:ext cx="8639935" cy="7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УСТОЙЧИВОЕ БОКОВОЕ ПОЛОЖЕНИЕ </a:t>
            </a:r>
          </a:p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при отсутствии сознания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t="20616" b="20616"/>
          <a:stretch>
            <a:fillRect/>
          </a:stretch>
        </p:blipFill>
        <p:spPr bwMode="auto">
          <a:xfrm>
            <a:off x="467833" y="1324634"/>
            <a:ext cx="8112642" cy="28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240" y="874306"/>
            <a:ext cx="4211085" cy="351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718" y="841781"/>
            <a:ext cx="3968270" cy="33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256538" y="157645"/>
            <a:ext cx="8639935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ЧТО ДЕЛАТЬ ЕСЛИ ЧЕЛОВЕК ПОДАВИЛСЯ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256539" y="157646"/>
            <a:ext cx="8639935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48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ПРИЕМ ГЕЙМЛИХА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69852"/>
            <a:ext cx="4263656" cy="427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300" y="602322"/>
            <a:ext cx="3391788" cy="41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3" y="146497"/>
            <a:ext cx="8785225" cy="38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12" tIns="47509" rIns="95012" bIns="47509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КРОВООСТАНАВЛИВАЮЩИЕ ЖГУТЫ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31" y="585456"/>
            <a:ext cx="8556203" cy="427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256547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СРАВНИТЕЛЬНАЯ ХАРАКТЕРИСТИКА </a:t>
            </a:r>
          </a:p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кровоостанавливающих жгутов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4960"/>
          <a:stretch>
            <a:fillRect/>
          </a:stretch>
        </p:blipFill>
        <p:spPr bwMode="auto">
          <a:xfrm>
            <a:off x="395537" y="821958"/>
            <a:ext cx="3923928" cy="239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4037" y="3414248"/>
            <a:ext cx="3807924" cy="1415704"/>
          </a:xfrm>
          <a:prstGeom prst="rect">
            <a:avLst/>
          </a:prstGeom>
          <a:noFill/>
        </p:spPr>
        <p:txBody>
          <a:bodyPr wrap="square" lIns="91365" tIns="45686" rIns="91365" bIns="45686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жгут резиновый  (жгут Эсмарха)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недостаток: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дополнительная травматизация тканей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формирование избыточного тканевого давления при растягивании вследствие уменьшения ширины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7815" y="3414248"/>
            <a:ext cx="3838642" cy="1415704"/>
          </a:xfrm>
          <a:prstGeom prst="rect">
            <a:avLst/>
          </a:prstGeom>
          <a:noFill/>
        </p:spPr>
        <p:txBody>
          <a:bodyPr wrap="square" lIns="91365" tIns="45686" rIns="91365" bIns="45686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жгут тканевой с закруткой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преимущества: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отсутствие избыточного давления 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под жгутом;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возможность временного послабления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жгута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6F0F8-000C-4F72-9F4F-C1E90F3A5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30" y="797442"/>
            <a:ext cx="4133372" cy="25728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ВРЕМЕННАЯ ОСТАНОВКА НАРУЖНОГО КРОВОТЕЧЕНИЯ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6" y="-167915"/>
            <a:ext cx="184699" cy="33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08" tIns="45706" rIns="91408" bIns="4570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" y="-167915"/>
            <a:ext cx="184699" cy="33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08" tIns="45706" rIns="91408" bIns="4570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06" y="649472"/>
            <a:ext cx="2976452" cy="42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64084"/>
            <a:ext cx="4511748" cy="43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9078" y="180761"/>
            <a:ext cx="6284838" cy="4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55" y="186734"/>
            <a:ext cx="1644324" cy="6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2243471" y="2573079"/>
            <a:ext cx="5486400" cy="733647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ВРЕМЕННАЯ ОСТАНОВКА НАРУЖНОГО КРОВОТЕЧЕНИЯ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480" y="651466"/>
            <a:ext cx="801052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ВРЕМЕННАЯ ОСТАНОВКА НАРУЖНОГО КРОВОТЕЧЕНИЯ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6" y="681040"/>
            <a:ext cx="8517323" cy="41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41914"/>
          <a:stretch>
            <a:fillRect/>
          </a:stretch>
        </p:blipFill>
        <p:spPr bwMode="auto">
          <a:xfrm>
            <a:off x="4771176" y="-1"/>
            <a:ext cx="4001871" cy="30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499" r="11157"/>
          <a:stretch>
            <a:fillRect/>
          </a:stretch>
        </p:blipFill>
        <p:spPr bwMode="auto">
          <a:xfrm>
            <a:off x="702936" y="115784"/>
            <a:ext cx="3371124" cy="296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2662" y="2407810"/>
            <a:ext cx="3346854" cy="273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256547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ДАВЯЩАЯ ПОВЯЗКА</a:t>
            </a:r>
          </a:p>
          <a:p>
            <a:pPr defTabSz="501029">
              <a:lnSpc>
                <a:spcPct val="80000"/>
              </a:lnSpc>
            </a:pPr>
            <a:endParaRPr kumimoji="0" lang="ru-RU" altLang="ru-RU" sz="2000" b="1" spc="-27" dirty="0">
              <a:solidFill>
                <a:schemeClr val="accent2">
                  <a:lumMod val="50000"/>
                </a:schemeClr>
              </a:solidFill>
              <a:latin typeface="Geometria" panose="020B0303020204020204" pitchFamily="34" charset="-52"/>
              <a:cs typeface="Arial" pitchFamily="34" charset="0"/>
              <a:sym typeface="PT Sans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/>
          </p:cNvSpPr>
          <p:nvPr/>
        </p:nvSpPr>
        <p:spPr bwMode="auto">
          <a:xfrm>
            <a:off x="256538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ПРАВИЛА ПРИМЕНЕНИЯ</a:t>
            </a:r>
          </a:p>
          <a:p>
            <a:pPr defTabSz="501273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местного гемостатического средства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50" y="1190859"/>
            <a:ext cx="2858053" cy="273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 r="1080"/>
          <a:stretch>
            <a:fillRect/>
          </a:stretch>
        </p:blipFill>
        <p:spPr bwMode="auto">
          <a:xfrm>
            <a:off x="3170932" y="1223091"/>
            <a:ext cx="2833867" cy="27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766" y="1254656"/>
            <a:ext cx="2811604" cy="272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338620" y="4237929"/>
            <a:ext cx="8547584" cy="759333"/>
          </a:xfrm>
          <a:prstGeom prst="rect">
            <a:avLst/>
          </a:prstGeom>
          <a:noFill/>
          <a:ln>
            <a:noFill/>
          </a:ln>
        </p:spPr>
        <p:txBody>
          <a:bodyPr lIns="50137" tIns="25070" rIns="50137" bIns="25070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marL="188015" indent="-188015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Эргашев О.Н., Махновский А.И. и соавт. 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Опыт применения местного гемостатического средства на основе хитозана для временной остановки наружных кровотечений при оказании скорой медицинской помощи //  Медицина катастроф. − 2017. − № 2. − С. 38 – 41. 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  <a:p>
            <a:pPr marL="188015" indent="-188015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Эргашев О.Н., Махновский А.И. и соавт. //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Скорая медицинская помощь. – 2017. − № 3. – С. 28 – 32.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endParaRPr lang="ru-RU" sz="1200" dirty="0">
              <a:latin typeface="Geometria Light" panose="020B0403020204020204" pitchFamily="34" charset="-52"/>
              <a:ea typeface="Geometria Light" panose="020B0403020204020204" pitchFamily="34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95536" y="4191930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6447" y="763032"/>
          <a:ext cx="8569840" cy="3128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542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военное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 время</a:t>
                      </a:r>
                      <a:endParaRPr lang="ru-RU" sz="1600" b="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мирное время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47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Частота ранений</a:t>
                      </a:r>
                      <a:r>
                        <a:rPr lang="ru-RU" sz="2000" b="1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 груди в структуре травм</a:t>
                      </a:r>
                      <a:endParaRPr lang="ru-RU" sz="20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4 – 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6 - 12%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47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Летальность на месте</a:t>
                      </a:r>
                      <a:r>
                        <a:rPr lang="ru-RU" sz="2000" b="1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 ранения</a:t>
                      </a:r>
                      <a:endParaRPr lang="ru-RU" sz="20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10 – 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6 – 32%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647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Госпитальная</a:t>
                      </a:r>
                      <a:r>
                        <a:rPr lang="ru-RU" sz="2000" b="1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 летальность</a:t>
                      </a:r>
                      <a:endParaRPr lang="ru-RU" sz="20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8 – 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7 – 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5"/>
          <p:cNvSpPr>
            <a:spLocks/>
          </p:cNvSpPr>
          <p:nvPr/>
        </p:nvSpPr>
        <p:spPr bwMode="auto">
          <a:xfrm>
            <a:off x="256533" y="93468"/>
            <a:ext cx="8639935" cy="6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10">
              <a:lnSpc>
                <a:spcPct val="80000"/>
              </a:lnSpc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РАНЕНИЯ ГРУДИ</a:t>
            </a:r>
            <a:endParaRPr kumimoji="0" lang="ru-RU" altLang="ru-RU" sz="2200" spc="-26" dirty="0">
              <a:solidFill>
                <a:srgbClr val="002060"/>
              </a:solidFill>
              <a:latin typeface="+mj-lt"/>
              <a:cs typeface="Arial" pitchFamily="34" charset="0"/>
              <a:sym typeface="PT Sans Bold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55181" y="4199904"/>
            <a:ext cx="8516679" cy="0"/>
          </a:xfrm>
          <a:prstGeom prst="lin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80752" y="4274322"/>
            <a:ext cx="867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Багненко С.Ф.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и соавт., 2011</a:t>
            </a: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; Гуманенко Е.К.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и соавт, 2011;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</a:rPr>
              <a:t>Mac Kenzie E.J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.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,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 2008</a:t>
            </a: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</a:rPr>
              <a:t>Ivey K.M., 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2012</a:t>
            </a:r>
          </a:p>
          <a:p>
            <a:pPr algn="just"/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Семкин Л.Б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.</a:t>
            </a: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2002;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</a:rPr>
              <a:t>Hopson I.R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., 2003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; </a:t>
            </a: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Сингаевский А.Б.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, 2003;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</a:rPr>
              <a:t>Lecky F.E.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, 2008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;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</a:rPr>
              <a:t>Propper B.W., 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</a:rPr>
              <a:t>2010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76447" y="763032"/>
          <a:ext cx="8569841" cy="1331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79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Частота повреждений легких при ранениях</a:t>
                      </a:r>
                      <a:r>
                        <a:rPr lang="ru-RU" sz="2000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 груди</a:t>
                      </a:r>
                      <a:endParaRPr lang="ru-RU" sz="20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75 - 80%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79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Частота ошибок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+mn-lt"/>
                        </a:rPr>
                        <a:t>20 - 25%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 bwMode="auto">
          <a:xfrm>
            <a:off x="255181" y="2243432"/>
            <a:ext cx="8516679" cy="0"/>
          </a:xfrm>
          <a:prstGeom prst="lin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49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80752" y="2317850"/>
            <a:ext cx="8676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Абакумов М.М.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Множественные и сочетанные ранения груди, шеи, живота. М.: БИНОМ – пресс. – 2013. - 688 с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Николаева Е.Б.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Диагностика и лечение ранений легкого и их осложнений // Пульмонология и аллергология. – 2010. - № 4. – С. 4 – 8.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Тарасенко В.С.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Хирургическая тактика при ранениях груди // Медицинский вестник Башкортостана. -  2014. – Том 9. - № 3. – С. 40 – 43. 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Масляков В.В. и соавт.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Объем оказания первичной доврачебной медико-санитарной помощи лицам из населения с огнестрельными ранениями в условиях локального вооруженного конфликта // Медицина катастроф. – 2018. - № 2. – С. 30 – 33.  </a:t>
            </a:r>
          </a:p>
          <a:p>
            <a:pPr algn="just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Bayer J. et al.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Thoracic trauma severity contributes to differences in intensive care therapy and mortality of severely injured patients: analysis based on the TraumaRegister DGU® // World J Emerg Surg. 2017; 12: 43; doi: 10.1186/s13017-017-0154-1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7304566" y="754912"/>
            <a:ext cx="1562987" cy="1339702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256533" y="93468"/>
            <a:ext cx="8639935" cy="6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10">
              <a:lnSpc>
                <a:spcPct val="80000"/>
              </a:lnSpc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РАНЕНИЯ ГРУДИ</a:t>
            </a:r>
            <a:endParaRPr kumimoji="0" lang="ru-RU" altLang="ru-RU" sz="2200" spc="-26" dirty="0">
              <a:solidFill>
                <a:srgbClr val="002060"/>
              </a:solidFill>
              <a:latin typeface="+mj-lt"/>
              <a:cs typeface="Arial" pitchFamily="34" charset="0"/>
              <a:sym typeface="PT Sans Bold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256533" y="61569"/>
            <a:ext cx="8639935" cy="5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10">
              <a:lnSpc>
                <a:spcPct val="80000"/>
              </a:lnSpc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ВАЖНО ЗНАТЬ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b="15639"/>
          <a:stretch>
            <a:fillRect/>
          </a:stretch>
        </p:blipFill>
        <p:spPr bwMode="auto">
          <a:xfrm>
            <a:off x="271463" y="659556"/>
            <a:ext cx="8601075" cy="33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5814" y="4093530"/>
            <a:ext cx="8527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риск развития напряженного пневмоторакса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при полной герметизации раны груди составляет </a:t>
            </a:r>
            <a:r>
              <a:rPr lang="ru-RU" sz="2000" b="1" dirty="0">
                <a:solidFill>
                  <a:srgbClr val="FF0000"/>
                </a:solidFill>
              </a:rPr>
              <a:t>75 – 80%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55181" y="4040409"/>
            <a:ext cx="8516679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0" tIns="47513" rIns="95020" bIns="47513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ГЕРМЕТИЗИРУЮЩАЯ ПОВЯЗКА ПРИ РАНЕНИЯХ ГРУДИ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27035"/>
            <a:ext cx="2664296" cy="240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1210996"/>
            <a:ext cx="28803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59" y="1355012"/>
            <a:ext cx="298480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288" y="109078"/>
            <a:ext cx="8280400" cy="77152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6" rIns="91365" bIns="45686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СОВРЕМЕННЫЕ СРЕДСТВА 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транспортной иммобилизации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6B1BB7-E507-44A5-A93E-B7D3CB56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8475" r="12438" b="6780"/>
          <a:stretch>
            <a:fillRect/>
          </a:stretch>
        </p:blipFill>
        <p:spPr>
          <a:xfrm>
            <a:off x="586916" y="1016411"/>
            <a:ext cx="3973589" cy="3640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AD022-1F92-462A-A91B-CA53FDE66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7340" r="12234" b="5505"/>
          <a:stretch>
            <a:fillRect/>
          </a:stretch>
        </p:blipFill>
        <p:spPr>
          <a:xfrm>
            <a:off x="4977218" y="946297"/>
            <a:ext cx="3528829" cy="39958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097" y="973832"/>
            <a:ext cx="8133908" cy="37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6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ИММОБИЛИЗАЦИЯ</a:t>
            </a:r>
          </a:p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шейного отдела позвоночника и верхней конечности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33971"/>
            <a:ext cx="8229600" cy="421555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66"/>
                </a:solidFill>
              </a:rPr>
              <a:t>СМЕРТНОСТЬ ОТ ТРАВМ И ВНЕШНИХ ПРИЧИН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699542"/>
          <a:ext cx="8422229" cy="1631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3664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835">
                <a:tc>
                  <a:txBody>
                    <a:bodyPr/>
                    <a:lstStyle/>
                    <a:p>
                      <a:pPr algn="l"/>
                      <a:r>
                        <a:rPr lang="ru-RU" sz="2200" b="0" dirty="0">
                          <a:solidFill>
                            <a:srgbClr val="000066"/>
                          </a:solidFill>
                        </a:rPr>
                        <a:t>Смертность от травм и внешних причин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0066"/>
                          </a:solidFill>
                        </a:rPr>
                        <a:t>(на 100 тыс.</a:t>
                      </a:r>
                      <a:r>
                        <a:rPr lang="ru-RU" sz="2000" b="0" baseline="0" dirty="0">
                          <a:solidFill>
                            <a:srgbClr val="000066"/>
                          </a:solidFill>
                        </a:rPr>
                        <a:t>населения)</a:t>
                      </a:r>
                      <a:r>
                        <a:rPr lang="ru-RU" sz="2000" b="0" dirty="0">
                          <a:solidFill>
                            <a:srgbClr val="000066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000066"/>
                          </a:solidFill>
                        </a:rPr>
                        <a:t>89,0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2148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dirty="0">
                          <a:solidFill>
                            <a:srgbClr val="000066"/>
                          </a:solidFill>
                        </a:rPr>
                        <a:t>49,0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1298" y="257231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Россия в цифрах 2019</a:t>
            </a:r>
          </a:p>
          <a:p>
            <a:pPr algn="just"/>
            <a:r>
              <a:rPr lang="en-US" sz="1400" dirty="0">
                <a:solidFill>
                  <a:srgbClr val="002060"/>
                </a:solidFill>
              </a:rPr>
              <a:t>World health statistics</a:t>
            </a:r>
            <a:r>
              <a:rPr lang="ru-RU" sz="1400" dirty="0">
                <a:solidFill>
                  <a:srgbClr val="002060"/>
                </a:solidFill>
              </a:rPr>
              <a:t> 2018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455" y="792815"/>
            <a:ext cx="1080120" cy="57606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846" y="792816"/>
            <a:ext cx="1008112" cy="5760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Стрелка вниз 12"/>
          <p:cNvSpPr/>
          <p:nvPr/>
        </p:nvSpPr>
        <p:spPr bwMode="auto">
          <a:xfrm>
            <a:off x="4043902" y="3296094"/>
            <a:ext cx="871870" cy="777763"/>
          </a:xfrm>
          <a:prstGeom prst="downArrow">
            <a:avLst>
              <a:gd name="adj1" fmla="val 45122"/>
              <a:gd name="adj2" fmla="val 30698"/>
            </a:avLst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269" y="4168073"/>
            <a:ext cx="8527312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Потенциальный ресурс снижения смертности в РФ</a:t>
            </a:r>
          </a:p>
          <a:p>
            <a:pPr algn="ctr"/>
            <a:r>
              <a:rPr lang="ru-RU" sz="2400" b="1" i="1" dirty="0">
                <a:solidFill>
                  <a:srgbClr val="FF3300"/>
                </a:solidFill>
              </a:rPr>
              <a:t>до 40 чел.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 на 100 тыс. населения в год</a:t>
            </a:r>
            <a:endParaRPr lang="ru-RU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97703" y="3145791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6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ИММОБИЛИЗАЦИЯ</a:t>
            </a:r>
          </a:p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при переломе костей голени и переломе костей таза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722" y="943315"/>
            <a:ext cx="7782823" cy="356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6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8" tIns="47531" rIns="95058" bIns="47531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ИММОБИЛИЗАЦИЯ</a:t>
            </a:r>
          </a:p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верхней конечности на косынке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251" y="729871"/>
            <a:ext cx="2402958" cy="413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91" y="1169287"/>
            <a:ext cx="2019195" cy="37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8313" y="5"/>
            <a:ext cx="8280400" cy="77152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МЕСТНОЕ ОХЛАЖДЕНИЕ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при травмах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95" y="958894"/>
            <a:ext cx="4008475" cy="37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284" y="967564"/>
            <a:ext cx="3915486" cy="382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 bwMode="auto">
          <a:xfrm>
            <a:off x="5076966" y="2674956"/>
            <a:ext cx="3603010" cy="21290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Медицинская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деятельность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427626" y="2672682"/>
            <a:ext cx="3580263" cy="2060812"/>
          </a:xfrm>
          <a:prstGeom prst="ellipse">
            <a:avLst/>
          </a:prstGeom>
          <a:solidFill>
            <a:srgbClr val="FFCDCD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Общественная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деятельность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5263484" y="249886"/>
            <a:ext cx="3580263" cy="2060812"/>
          </a:xfrm>
          <a:prstGeom prst="ellipse">
            <a:avLst/>
          </a:prstGeom>
          <a:solidFill>
            <a:srgbClr val="FFE28F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Профессиональная деятельность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327546" y="170593"/>
            <a:ext cx="3527946" cy="20881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Образовательная деятельность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2770496" y="1180531"/>
            <a:ext cx="3339152" cy="2292824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Первая помощь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3511" y="2648467"/>
            <a:ext cx="525438" cy="5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ПРИ ДТП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665019"/>
          <a:ext cx="8300487" cy="2159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884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водитель,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причастный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 ДТП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обязан принять меры 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по оказанию первой помощи</a:t>
                      </a:r>
                      <a:endParaRPr lang="ru-RU" sz="15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Правила дорожного</a:t>
                      </a:r>
                      <a:r>
                        <a:rPr lang="ru-RU" sz="1500" b="1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движения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Постановление Правительства РФ 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23.10.1993 N 1090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54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аптечка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 в ДТП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(автомобильная)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</a:t>
                      </a:r>
                      <a:r>
                        <a:rPr lang="ru-RU" sz="1500" b="1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Минздрава</a:t>
                      </a:r>
                      <a:r>
                        <a:rPr lang="ru-RU" sz="10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России</a:t>
                      </a:r>
                      <a:endParaRPr lang="ru-RU" sz="10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08.10.2020 № 1080н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t="17238"/>
          <a:stretch>
            <a:fillRect/>
          </a:stretch>
        </p:blipFill>
        <p:spPr bwMode="auto">
          <a:xfrm>
            <a:off x="413097" y="3003042"/>
            <a:ext cx="5363981" cy="185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751" y="3040083"/>
            <a:ext cx="2788863" cy="175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0" tIns="47513" rIns="95020" bIns="47513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АПТЕЧКА ПЕРВОЙ ПОМОЩИ АВТОМОБИЛЬНАЯ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34841" y="4439849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1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625" y="637954"/>
            <a:ext cx="6974956" cy="348747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2139" y="4558733"/>
            <a:ext cx="8483097" cy="461604"/>
          </a:xfrm>
          <a:prstGeom prst="rect">
            <a:avLst/>
          </a:prstGeom>
          <a:noFill/>
        </p:spPr>
        <p:txBody>
          <a:bodyPr wrap="square" lIns="91373" tIns="45690" rIns="91373" bIns="45690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</a:rPr>
              <a:t>Приказ Минздравсоцразвития от 08.10.2020 № 1080н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Требования к комплектации аптечки  для оказания первой помощи пострадавшим в ДТП (автомобильной)</a:t>
            </a:r>
          </a:p>
        </p:txBody>
      </p:sp>
      <p:sp>
        <p:nvSpPr>
          <p:cNvPr id="6" name="Овал 5"/>
          <p:cNvSpPr/>
          <p:nvPr/>
        </p:nvSpPr>
        <p:spPr bwMode="auto">
          <a:xfrm rot="20511470">
            <a:off x="1041938" y="1943892"/>
            <a:ext cx="909876" cy="1658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 rot="18797247">
            <a:off x="3469706" y="2808674"/>
            <a:ext cx="909876" cy="1658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362" y="276446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?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2955" y="3214578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?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1638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888" y="946682"/>
            <a:ext cx="2868017" cy="16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http://medplant.ru/upload/iblock/beb/bebd994a19b06ccf24466322514b175b.jpg"/>
          <p:cNvPicPr>
            <a:picLocks noChangeAspect="1" noChangeArrowheads="1"/>
          </p:cNvPicPr>
          <p:nvPr/>
        </p:nvPicPr>
        <p:blipFill>
          <a:blip r:embed="rId3" cstate="print"/>
          <a:srcRect l="18283" t="9501" r="17064" b="15001"/>
          <a:stretch>
            <a:fillRect/>
          </a:stretch>
        </p:blipFill>
        <p:spPr bwMode="auto">
          <a:xfrm>
            <a:off x="4094655" y="3103283"/>
            <a:ext cx="1625672" cy="1752037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74" y="3050091"/>
            <a:ext cx="2615610" cy="17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546" y="1523690"/>
            <a:ext cx="2719009" cy="26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87759" y="2076794"/>
            <a:ext cx="933269" cy="1631183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r>
              <a:rPr lang="ru-RU" sz="1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8974" y="1031365"/>
            <a:ext cx="1447800" cy="167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179394" y="146497"/>
            <a:ext cx="8785225" cy="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0" tIns="47513" rIns="95020" bIns="47513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РЕКОМЕНДАЦИИ ДЛЯ ВОДИТЕЛЕЙ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НА ПРЕДПРИЯТИЯХ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404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руководитель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 работникам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Трудовой Кодекс </a:t>
                      </a:r>
                      <a:endParaRPr lang="en-US" sz="1500" b="1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от 30.12.2001 № 197-ФЗ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специалист в области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охраны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труда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обучает работников 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методам и приемам оказания 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</a:t>
                      </a:r>
                      <a:r>
                        <a:rPr lang="ru-RU" sz="1500" b="1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стандарт </a:t>
                      </a:r>
                    </a:p>
                    <a:p>
                      <a:pPr algn="ctr"/>
                      <a:r>
                        <a:rPr lang="ru-RU" sz="10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Минтруда от 05.04.2016 № 150н</a:t>
                      </a:r>
                      <a:endParaRPr lang="ru-RU" sz="10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 стандарт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должностная инструкция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66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аптечка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 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Минздрава</a:t>
                      </a:r>
                      <a:r>
                        <a:rPr lang="ru-RU" sz="10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России</a:t>
                      </a:r>
                      <a:endParaRPr lang="ru-RU" sz="10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15.12.2020 № 1331н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В ОБРАЗОВАТЕЛЬНЫХ ОРГАНИЗАЦИЯХ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404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руководитель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 работникам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образовании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26.12.2012 № 273-ФЗ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072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педагогические работники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обучаются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навыкам оказания 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образовании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26.12.2012 № 273-ФЗ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072">
                <a:tc v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 стандарт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должностная инструкция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66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аптечка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 комплектации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Минздрава</a:t>
                      </a:r>
                      <a:r>
                        <a:rPr lang="ru-RU" sz="12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России</a:t>
                      </a:r>
                      <a:endParaRPr lang="ru-RU" sz="12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15.12.2020 № 1331н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В СЕЛЬСКИХ ПОСЕЛЕНИЯХ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373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0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администрация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общих принципах организации местного самоуправления 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06.10.2003 № 131-ФЗ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лица, имеющие соответствующую подготовку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основах охраны здоровья граждан в Российской</a:t>
                      </a:r>
                      <a:r>
                        <a:rPr lang="ru-RU" sz="1200" b="1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Федерации</a:t>
                      </a:r>
                      <a:endParaRPr lang="ru-RU" sz="1200" b="1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21.11.2011 № 323-ФЗ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272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укладка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сельских поселениях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</a:t>
                      </a:r>
                    </a:p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к 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Минздрава</a:t>
                      </a:r>
                      <a:r>
                        <a:rPr lang="ru-RU" sz="10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России</a:t>
                      </a:r>
                      <a:endParaRPr lang="ru-RU" sz="10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15.12.2020 № 1329н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b="12094"/>
          <a:stretch>
            <a:fillRect/>
          </a:stretch>
        </p:blipFill>
        <p:spPr bwMode="auto">
          <a:xfrm>
            <a:off x="551541" y="1680669"/>
            <a:ext cx="7996045" cy="220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6048" y="1364741"/>
            <a:ext cx="614251" cy="358420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50%</a:t>
            </a:r>
            <a:endParaRPr lang="ru-RU" sz="2000" b="1" dirty="0">
              <a:solidFill>
                <a:srgbClr val="002060"/>
              </a:solidFill>
              <a:latin typeface="Geometria Light" panose="020B04030202040202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0462" y="2532821"/>
            <a:ext cx="614251" cy="358420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30%</a:t>
            </a:r>
            <a:endParaRPr lang="ru-RU" sz="2000" b="1" dirty="0">
              <a:solidFill>
                <a:srgbClr val="002060"/>
              </a:solidFill>
              <a:latin typeface="Geometria Light" panose="020B0403020204020204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0278" y="2779093"/>
            <a:ext cx="614251" cy="358420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2</a:t>
            </a:r>
            <a:r>
              <a:rPr lang="en-US" sz="20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0%</a:t>
            </a:r>
            <a:endParaRPr lang="ru-RU" sz="2000" b="1" dirty="0">
              <a:solidFill>
                <a:srgbClr val="002060"/>
              </a:solidFill>
              <a:latin typeface="Geometria Light" panose="020B0403020204020204" pitchFamily="34" charset="-52"/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>
            <a:off x="533583" y="4022425"/>
            <a:ext cx="8147398" cy="0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542136" y="1139005"/>
            <a:ext cx="1709" cy="2871455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465496" y="3642760"/>
            <a:ext cx="171822" cy="358420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</a:rPr>
              <a:t>t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1518" y="4166086"/>
            <a:ext cx="2606347" cy="789308"/>
          </a:xfrm>
          <a:prstGeom prst="rect">
            <a:avLst/>
          </a:prstGeom>
          <a:noFill/>
        </p:spPr>
        <p:txBody>
          <a:bodyPr wrap="square" lIns="50155" tIns="25077" rIns="50155" bIns="25077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 Догоспитальный этап: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 «платиновые» минуты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и «золотой» час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35897" y="4164376"/>
            <a:ext cx="2530801" cy="789308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 Ранние осложнения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 травматической болезни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(часы и сутки)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03972" y="4152405"/>
            <a:ext cx="2588509" cy="789308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Geometria Light" panose="020B0403020204020204" pitchFamily="34" charset="-52"/>
              </a:rPr>
              <a:t> Поздние осложнения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 травматической болезни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metria Light" panose="020B0403020204020204" pitchFamily="34" charset="-52"/>
              </a:rPr>
              <a:t>(недели и месяцы)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8738" y="788405"/>
            <a:ext cx="328916" cy="358420"/>
          </a:xfrm>
          <a:prstGeom prst="rect">
            <a:avLst/>
          </a:prstGeom>
          <a:noFill/>
        </p:spPr>
        <p:txBody>
          <a:bodyPr wrap="none" lIns="50155" tIns="25077" rIns="50155" bIns="25077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34" name="Выноска со стрелкой влево 33"/>
          <p:cNvSpPr/>
          <p:nvPr/>
        </p:nvSpPr>
        <p:spPr bwMode="auto">
          <a:xfrm>
            <a:off x="2206161" y="862279"/>
            <a:ext cx="6526127" cy="1426322"/>
          </a:xfrm>
          <a:prstGeom prst="leftArrowCallout">
            <a:avLst>
              <a:gd name="adj1" fmla="val 14474"/>
              <a:gd name="adj2" fmla="val 17106"/>
              <a:gd name="adj3" fmla="val 30921"/>
              <a:gd name="adj4" fmla="val 87019"/>
            </a:avLst>
          </a:prstGeom>
          <a:solidFill>
            <a:srgbClr val="FFCDCD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155" tIns="25077" rIns="50155" bIns="25077" numCol="1" rtlCol="0" anchor="ctr" anchorCtr="0" compatLnSpc="1">
            <a:prstTxWarp prst="textNoShape">
              <a:avLst/>
            </a:prstTxWarp>
          </a:bodyPr>
          <a:lstStyle/>
          <a:p>
            <a:pPr algn="ctr" defTabSz="501548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00206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в половине случаев </a:t>
            </a:r>
          </a:p>
          <a:p>
            <a:pPr algn="ctr" defTabSz="501548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00206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гибель происходит</a:t>
            </a:r>
          </a:p>
          <a:p>
            <a:pPr algn="ctr" defTabSz="501548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00206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на догоспитальном этапе</a:t>
            </a:r>
          </a:p>
        </p:txBody>
      </p:sp>
      <p:sp>
        <p:nvSpPr>
          <p:cNvPr id="35" name="Овал 34"/>
          <p:cNvSpPr/>
          <p:nvPr/>
        </p:nvSpPr>
        <p:spPr bwMode="auto">
          <a:xfrm>
            <a:off x="1303175" y="1282664"/>
            <a:ext cx="790113" cy="50280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155" tIns="25077" rIns="50155" bIns="25077" numCol="1" rtlCol="0" anchor="t" anchorCtr="0" compatLnSpc="1">
            <a:prstTxWarp prst="textNoShape">
              <a:avLst/>
            </a:prstTxWarp>
          </a:bodyPr>
          <a:lstStyle/>
          <a:p>
            <a:pPr algn="ctr" defTabSz="501548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rgbClr val="00206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Rectangle 5"/>
          <p:cNvSpPr>
            <a:spLocks/>
          </p:cNvSpPr>
          <p:nvPr/>
        </p:nvSpPr>
        <p:spPr bwMode="auto">
          <a:xfrm>
            <a:off x="256532" y="61569"/>
            <a:ext cx="8639935" cy="8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АКТУАЛЬНОСТЬ:</a:t>
            </a:r>
          </a:p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время наступления смерти при тяжелых травмах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7225" y="257763"/>
            <a:ext cx="77914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</a:rPr>
              <a:t>Общероссийская общественная организация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«Российское общество первой помощи»</a:t>
            </a:r>
          </a:p>
        </p:txBody>
      </p:sp>
      <p:pic>
        <p:nvPicPr>
          <p:cNvPr id="7" name="Рисунок 6" descr="Свидетельство РОПП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4711" y="1162986"/>
            <a:ext cx="2776531" cy="381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09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068" y="186669"/>
            <a:ext cx="87482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</a:rPr>
              <a:t>Санкт-Петербургское региональное отделение </a:t>
            </a:r>
          </a:p>
          <a:p>
            <a:pPr algn="ctr"/>
            <a:r>
              <a:rPr lang="ru-RU" sz="2200" dirty="0">
                <a:solidFill>
                  <a:srgbClr val="002060"/>
                </a:solidFill>
              </a:rPr>
              <a:t>Общероссийской общественной организации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«Российское общество первой помощи»</a:t>
            </a:r>
          </a:p>
          <a:p>
            <a:pPr algn="ctr"/>
            <a:endParaRPr lang="ru-RU" sz="36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098" y="1378423"/>
            <a:ext cx="2565780" cy="366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809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1885"/>
          <a:stretch>
            <a:fillRect/>
          </a:stretch>
        </p:blipFill>
        <p:spPr bwMode="auto">
          <a:xfrm>
            <a:off x="1258432" y="1050202"/>
            <a:ext cx="6652210" cy="40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6138" y="124574"/>
            <a:ext cx="8493642" cy="7942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СОВРЕМЕННЫЕ ИНФОРМАЦИОННЫЕ РЕСУРСЫ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algn="ctr" defTabSz="495824" hangingPunct="0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коммуникации участников оказания первой помощи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ДАЛЬНЕЙШИЕ ПЕРСПЕКТИВЫ 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79" y="779862"/>
            <a:ext cx="2796526" cy="355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3689517" y="797392"/>
            <a:ext cx="2137144" cy="1552403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489421" y="744279"/>
            <a:ext cx="2137144" cy="1584251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5943606" y="1180225"/>
            <a:ext cx="457200" cy="627320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3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9624" y="1318448"/>
            <a:ext cx="1807534" cy="369332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First aid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9661" y="1173131"/>
            <a:ext cx="1998920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Первая </a:t>
            </a:r>
          </a:p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помощь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693061" y="2700670"/>
            <a:ext cx="2137144" cy="160551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492965" y="2729008"/>
            <a:ext cx="2137144" cy="1577178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3170" y="3108274"/>
            <a:ext cx="1807534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Advanced</a:t>
            </a:r>
          </a:p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first aid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4471" y="3101214"/>
            <a:ext cx="1998920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Расширенная</a:t>
            </a:r>
          </a:p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первая помощь</a:t>
            </a:r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5950694" y="3143678"/>
            <a:ext cx="457200" cy="627320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3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24210" y="451428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675" y="3799872"/>
            <a:ext cx="669928" cy="37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8335" y="2523450"/>
            <a:ext cx="6078279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Расширенная первая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                                  5 минут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791" y="393382"/>
            <a:ext cx="2232837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Первая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5 минут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6484" y="386294"/>
            <a:ext cx="5752213" cy="16338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Скорая медицинская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335" y="853469"/>
            <a:ext cx="965122" cy="7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373" y="834744"/>
            <a:ext cx="903709" cy="7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263" y="2959890"/>
            <a:ext cx="948222" cy="7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5770" y="2934552"/>
            <a:ext cx="1250063" cy="7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1132" y="2941671"/>
            <a:ext cx="946295" cy="7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 t="8778"/>
          <a:stretch>
            <a:fillRect/>
          </a:stretch>
        </p:blipFill>
        <p:spPr bwMode="auto">
          <a:xfrm>
            <a:off x="6602818" y="893116"/>
            <a:ext cx="1541722" cy="7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879" y="2983537"/>
            <a:ext cx="965122" cy="7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917" y="2986078"/>
            <a:ext cx="903709" cy="7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783572" y="2523451"/>
            <a:ext cx="2044996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Скорая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2080" y="773105"/>
            <a:ext cx="948222" cy="7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5941" y="797424"/>
            <a:ext cx="946295" cy="7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948" y="790305"/>
            <a:ext cx="1250063" cy="7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/>
          <a:srcRect t="8778"/>
          <a:stretch>
            <a:fillRect/>
          </a:stretch>
        </p:blipFill>
        <p:spPr bwMode="auto">
          <a:xfrm>
            <a:off x="6989134" y="2938124"/>
            <a:ext cx="1541722" cy="7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Стрелка вверх 31"/>
          <p:cNvSpPr/>
          <p:nvPr/>
        </p:nvSpPr>
        <p:spPr>
          <a:xfrm rot="10800000">
            <a:off x="4236756" y="2115547"/>
            <a:ext cx="936104" cy="298037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040912" y="744270"/>
            <a:ext cx="3583172" cy="861237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2966484" y="2884956"/>
            <a:ext cx="3583171" cy="878960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24210" y="451428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354" y="180753"/>
            <a:ext cx="6379535" cy="478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182" y="2381671"/>
            <a:ext cx="86230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</a:rPr>
              <a:t>«Я призываю вас к изменению парадигмы мышления. 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Каждый гражданин нашего государства должен обязательно читать Пушкина, должен знать, кто такой Чайковский, 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и обязательно </a:t>
            </a:r>
            <a:r>
              <a:rPr lang="ru-RU" sz="2000" b="1" i="1" dirty="0">
                <a:solidFill>
                  <a:srgbClr val="002060"/>
                </a:solidFill>
              </a:rPr>
              <a:t>должен уметь оказывать первую помощь</a:t>
            </a:r>
            <a:r>
              <a:rPr lang="ru-RU" sz="2000" i="1" dirty="0">
                <a:solidFill>
                  <a:srgbClr val="002060"/>
                </a:solidFill>
              </a:rPr>
              <a:t>. 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Это наша Национальная идея»</a:t>
            </a:r>
          </a:p>
          <a:p>
            <a:pPr algn="just"/>
            <a:endParaRPr lang="ru-RU" sz="1800" i="1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   Председатель комитета по охране здоровья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   Государственной Думы Российской Федерации </a:t>
            </a:r>
            <a:r>
              <a:rPr lang="en-US" dirty="0">
                <a:solidFill>
                  <a:srgbClr val="002060"/>
                </a:solidFill>
              </a:rPr>
              <a:t>VII </a:t>
            </a:r>
            <a:r>
              <a:rPr lang="ru-RU" dirty="0">
                <a:solidFill>
                  <a:srgbClr val="002060"/>
                </a:solidFill>
              </a:rPr>
              <a:t>созыва                      Д.А. Морозов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t="23046" b="11523"/>
          <a:stretch>
            <a:fillRect/>
          </a:stretch>
        </p:blipFill>
        <p:spPr bwMode="auto">
          <a:xfrm>
            <a:off x="2095055" y="168937"/>
            <a:ext cx="4882724" cy="20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447" y="244548"/>
            <a:ext cx="860173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Уважаемый Владимир Владимирович!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 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       Я и мои коллеги, работая врачами и фельдшерами выездных бригад скорой медицинской помощи, как никто понимаем, что на свете нет ничего более ценного, чем человеческая жизнь. Именно поэтому мы прибываем  на экстренные вызовы к пациентам как можно быстрее –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не позднее 20 минут.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       В то же время, нередко приезжая на экстренный вызов к уже безнадежному пациенту становится обидно за находившихся рядом свидетелей происшествия, которые могли поддержать жизнь пострадавшего до прибытия нашей бригады, оказав первую помощь, но не сделали этого,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по сути – допустив наступление потенциально предотвратимой смерти.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       К сожалению, многие наши граждане или не могут или боятся оказывать первую помощь.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Мы считаем, что для развития системы оказания первой помощи в нашей стране необходима государственная поддержка: популяризация знаний о первой помощи, формирование эффективной системы массового обучения граждан правилам оказания первой помощи, оснащение средствами оказания первой помощи мест массового скопления людей и государственный контроль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за качеством реализации всех этих мероприятий.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       Также необходимы декриминализация ответственности за неуспешное оказание первой помощи в случаях крайней необходимости и ужесточение ответственности за неоказание первой помощи.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       Приверженность граждан оказывать первую помощь мы предлагаем считать одной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из важнейших составляющих нашей </a:t>
            </a:r>
            <a:r>
              <a:rPr lang="ru-RU" sz="1400" b="1" dirty="0">
                <a:solidFill>
                  <a:srgbClr val="002060"/>
                </a:solidFill>
              </a:rPr>
              <a:t>Национальной идеи</a:t>
            </a:r>
            <a:r>
              <a:rPr lang="ru-RU" sz="1400" dirty="0">
                <a:solidFill>
                  <a:srgbClr val="002060"/>
                </a:solidFill>
              </a:rPr>
              <a:t>,  а развитие системы оказания первой помощи в нашей стране – предлагаем рассматривать как самостоятельный </a:t>
            </a:r>
            <a:r>
              <a:rPr lang="ru-RU" sz="1400" b="1" dirty="0">
                <a:solidFill>
                  <a:srgbClr val="002060"/>
                </a:solidFill>
              </a:rPr>
              <a:t>Национальный проект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092" y="2231350"/>
            <a:ext cx="2488017" cy="22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0215" y="1148311"/>
            <a:ext cx="678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БЛАГОДАРЮ ЗА ВНИМАНИЕ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40" y="836289"/>
            <a:ext cx="3908451" cy="29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 bwMode="auto">
          <a:xfrm>
            <a:off x="3078363" y="1601878"/>
            <a:ext cx="790113" cy="67457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t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49897" y="4005294"/>
            <a:ext cx="8803455" cy="992008"/>
          </a:xfrm>
          <a:prstGeom prst="rect">
            <a:avLst/>
          </a:prstGeom>
          <a:noFill/>
          <a:ln>
            <a:noFill/>
          </a:ln>
        </p:spPr>
        <p:txBody>
          <a:bodyPr lIns="48225" tIns="24113" rIns="48225" bIns="24113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marL="180845" indent="-180845"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metria Light" panose="020B0403020204020204" pitchFamily="34" charset="-52"/>
              </a:rPr>
              <a:t>    </a:t>
            </a:r>
            <a:r>
              <a:rPr lang="en-US" sz="1200" b="1" dirty="0">
                <a:solidFill>
                  <a:srgbClr val="002060"/>
                </a:solidFill>
                <a:latin typeface="+mn-lt"/>
              </a:rPr>
              <a:t>J. Davis et al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. An analysis of prehospital deaths: Who can we save? 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 /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/ 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J. Trauma Acute Care Surg. - 2014. - Vol. 77. - № 2. - P. 213-218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1200" b="1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</a:t>
            </a:r>
          </a:p>
          <a:p>
            <a:pPr marL="180845" indent="-180845" algn="just"/>
            <a:r>
              <a:rPr lang="ru-RU" sz="1200" b="1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   Л.И. Дежурный, О.Н. Эргашев, А.И. Махновский и соавт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.</a:t>
            </a:r>
            <a:r>
              <a:rPr lang="en-US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Опыт применения шкалы </a:t>
            </a:r>
            <a:r>
              <a:rPr lang="en-US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ISS 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для определения потенциальной предотвратимости гибели от травм на догоспитальном этапе // Скорая медицинская помощь – 2017 (материалы конференции).  С. 80–81</a:t>
            </a:r>
            <a:r>
              <a:rPr lang="ru-RU" sz="1200" kern="0" dirty="0">
                <a:solidFill>
                  <a:srgbClr val="002060"/>
                </a:solidFill>
                <a:latin typeface="+mn-lt"/>
                <a:cs typeface="Arial" charset="0"/>
              </a:rPr>
              <a:t>.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  <a:p>
            <a:pPr algn="just"/>
            <a:endParaRPr lang="ru-RU" altLang="ru-RU" sz="1300" dirty="0">
              <a:solidFill>
                <a:schemeClr val="accent4">
                  <a:lumMod val="95000"/>
                  <a:lumOff val="5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  <a:p>
            <a:pPr algn="just"/>
            <a:endParaRPr lang="en-US" sz="13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 algn="just"/>
            <a:endParaRPr lang="en-US" sz="13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 algn="just"/>
            <a:endParaRPr lang="ru-RU" altLang="ru-RU" sz="1300" dirty="0">
              <a:solidFill>
                <a:schemeClr val="accent4">
                  <a:lumMod val="95000"/>
                  <a:lumOff val="5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874074" y="980304"/>
            <a:ext cx="4012131" cy="237626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ctr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один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из четырех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погибших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мог быть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спасен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Стрелка влево 9"/>
          <p:cNvSpPr/>
          <p:nvPr/>
        </p:nvSpPr>
        <p:spPr bwMode="auto">
          <a:xfrm>
            <a:off x="4283968" y="1340345"/>
            <a:ext cx="576636" cy="1252771"/>
          </a:xfrm>
          <a:prstGeom prst="leftArrow">
            <a:avLst>
              <a:gd name="adj1" fmla="val 38533"/>
              <a:gd name="adj2" fmla="val 5178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t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256531" y="61569"/>
            <a:ext cx="8639935" cy="8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5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ПРЕДОТВРАТИМОСТЬ ГИБЕЛИ ОТ ТРАВМ </a:t>
            </a:r>
          </a:p>
          <a:p>
            <a:pPr defTabSz="48215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на догоспитальном этапе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35932" y="3868835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 l="7769" r="3884"/>
          <a:stretch>
            <a:fillRect/>
          </a:stretch>
        </p:blipFill>
        <p:spPr bwMode="auto">
          <a:xfrm>
            <a:off x="322707" y="765532"/>
            <a:ext cx="2581432" cy="22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 cstate="print"/>
          <a:srcRect r="10383"/>
          <a:stretch>
            <a:fillRect/>
          </a:stretch>
        </p:blipFill>
        <p:spPr bwMode="auto">
          <a:xfrm>
            <a:off x="3484085" y="776165"/>
            <a:ext cx="2312262" cy="21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4" cstate="print"/>
          <a:srcRect l="10298"/>
          <a:stretch>
            <a:fillRect/>
          </a:stretch>
        </p:blipFill>
        <p:spPr bwMode="auto">
          <a:xfrm>
            <a:off x="6344143" y="814743"/>
            <a:ext cx="2562831" cy="21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 bwMode="auto">
          <a:xfrm>
            <a:off x="3009012" y="1477913"/>
            <a:ext cx="393404" cy="754912"/>
          </a:xfrm>
          <a:prstGeom prst="rightArrow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5893978" y="1449561"/>
            <a:ext cx="393404" cy="754912"/>
          </a:xfrm>
          <a:prstGeom prst="rightArrow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344" y="3104697"/>
            <a:ext cx="2604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Первая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5 минут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8996" y="3118869"/>
            <a:ext cx="2604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Скорая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8660" y="3122408"/>
            <a:ext cx="29239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Специализированная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60 минут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138" y="167105"/>
            <a:ext cx="8493642" cy="394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ЭТАПЫ СПАСЕНИЯ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377" y="4306182"/>
            <a:ext cx="210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«Платиновые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минуты»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537" y="4330989"/>
            <a:ext cx="1572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«Золотой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час»</a:t>
            </a:r>
          </a:p>
        </p:txBody>
      </p:sp>
      <p:sp>
        <p:nvSpPr>
          <p:cNvPr id="20" name="Стрелка вправо 19"/>
          <p:cNvSpPr/>
          <p:nvPr/>
        </p:nvSpPr>
        <p:spPr bwMode="auto">
          <a:xfrm>
            <a:off x="3530009" y="4529468"/>
            <a:ext cx="2445489" cy="350875"/>
          </a:xfrm>
          <a:prstGeom prst="right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329609" y="3094076"/>
            <a:ext cx="2530549" cy="1935126"/>
          </a:xfrm>
          <a:prstGeom prst="round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445466" y="4429199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6138" y="167104"/>
            <a:ext cx="8493642" cy="394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56" tIns="27556" rIns="27556" bIns="27556" spcCol="20668">
            <a:spAutoFit/>
          </a:bodyPr>
          <a:lstStyle/>
          <a:p>
            <a:pPr algn="ctr" defTabSz="49602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3409" y="670495"/>
            <a:ext cx="8293395" cy="353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6" rIns="91408" bIns="45706" numCol="1" anchor="ctr" anchorCtr="0" compatLnSpc="1">
            <a:prstTxWarp prst="textNoShape">
              <a:avLst/>
            </a:prstTxWarp>
            <a:spAutoFit/>
          </a:bodyPr>
          <a:lstStyle/>
          <a:p>
            <a:pPr indent="342781" algn="just" defTabSz="914084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Статья 31. Первая помощь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781" algn="just" defTabSz="91408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Первая помощь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 оказания медицинской помощи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оказывается гражданам при несчастных случаях, травмах, отравлениях и других состояниях и заболеваниях, угрожающих их жизни и здоровью,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лицами,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обязанными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оказывать первую помощь в соответствии с федеральным законом или со специальным правилом и имеющими соответствующую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подготовку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 том числе сотрудниками органов внутренних дел Российской Федерации, сотрудниками, военнослужащими и работниками Государственной противопожарной службы, спасателями аварийно-спасательных формирований и аварийно-спасательных служб.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781" algn="just" defTabSz="91408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состояний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при которых оказывается первая помощь, и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мероприятий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 оказанию первой помощи утверждаются уполномоченным федеральным органом исполнительной власти.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781" algn="just" defTabSz="91408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Примерные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программы учебного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курса, предмета и дисциплины по оказанию первой помощи разрабатываются уполномоченным федеральным органом исполнительной власти и утверждаются в порядке, установленном законодательством Российской Федерации.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781" algn="just" defTabSz="91408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Водители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транспортных средств и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лица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вправе оказывать первую помощь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наличии соответствующей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(или)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навыков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406" y="4550739"/>
            <a:ext cx="8230009" cy="276971"/>
          </a:xfrm>
          <a:prstGeom prst="rect">
            <a:avLst/>
          </a:prstGeom>
          <a:noFill/>
        </p:spPr>
        <p:txBody>
          <a:bodyPr wrap="none" lIns="91408" tIns="45706" rIns="91408" bIns="4570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Заголовок и подзаголовок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22AFF7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D4FA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одзаголовок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Заголовок и подзаголовок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2420</Words>
  <Application>Microsoft Office PowerPoint</Application>
  <PresentationFormat>Экран (16:9)</PresentationFormat>
  <Paragraphs>455</Paragraphs>
  <Slides>68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Заголовок и подзаголовок</vt:lpstr>
      <vt:lpstr>ПЕРВАЯ ПОМОЩЬ</vt:lpstr>
      <vt:lpstr>Презентация PowerPoint</vt:lpstr>
      <vt:lpstr>ВНЕЗАПНАЯ СЕРДЕЧНАЯ СМЕРТЬ</vt:lpstr>
      <vt:lpstr>Презентация PowerPoint</vt:lpstr>
      <vt:lpstr>СМЕРТНОСТЬ ОТ ТРАВМ И ВНЕШНИХ ПРИЧИН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Забивалова</dc:creator>
  <cp:lastModifiedBy>Неизвестный пользователь</cp:lastModifiedBy>
  <cp:revision>935</cp:revision>
  <cp:lastPrinted>2017-10-13T09:17:45Z</cp:lastPrinted>
  <dcterms:created xsi:type="dcterms:W3CDTF">2017-10-12T10:56:33Z</dcterms:created>
  <dcterms:modified xsi:type="dcterms:W3CDTF">2023-08-16T11:03:53Z</dcterms:modified>
</cp:coreProperties>
</file>